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4" r:id="rId2"/>
    <p:sldMasterId id="2147483650" r:id="rId3"/>
  </p:sldMasterIdLst>
  <p:notesMasterIdLst>
    <p:notesMasterId r:id="rId19"/>
  </p:notesMasterIdLst>
  <p:sldIdLst>
    <p:sldId id="256" r:id="rId4"/>
    <p:sldId id="257" r:id="rId5"/>
    <p:sldId id="425" r:id="rId6"/>
    <p:sldId id="426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1" r:id="rId15"/>
    <p:sldId id="262" r:id="rId16"/>
    <p:sldId id="423" r:id="rId17"/>
    <p:sldId id="424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908" userDrawn="1">
          <p15:clr>
            <a:srgbClr val="A4A3A4"/>
          </p15:clr>
        </p15:guide>
        <p15:guide id="4" pos="7151" userDrawn="1">
          <p15:clr>
            <a:srgbClr val="A4A3A4"/>
          </p15:clr>
        </p15:guide>
        <p15:guide id="5" orient="horz" pos="845" userDrawn="1">
          <p15:clr>
            <a:srgbClr val="A4A3A4"/>
          </p15:clr>
        </p15:guide>
        <p15:guide id="6" pos="415" userDrawn="1">
          <p15:clr>
            <a:srgbClr val="A4A3A4"/>
          </p15:clr>
        </p15:guide>
        <p15:guide id="7" orient="horz" pos="2659" userDrawn="1">
          <p15:clr>
            <a:srgbClr val="A4A3A4"/>
          </p15:clr>
        </p15:guide>
        <p15:guide id="8" pos="3205" userDrawn="1">
          <p15:clr>
            <a:srgbClr val="A4A3A4"/>
          </p15:clr>
        </p15:guide>
        <p15:guide id="9" orient="horz" pos="23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64" autoAdjust="0"/>
  </p:normalViewPr>
  <p:slideViewPr>
    <p:cSldViewPr snapToGrid="0">
      <p:cViewPr>
        <p:scale>
          <a:sx n="80" d="100"/>
          <a:sy n="80" d="100"/>
        </p:scale>
        <p:origin x="-96" y="-720"/>
      </p:cViewPr>
      <p:guideLst>
        <p:guide orient="horz" pos="210"/>
        <p:guide orient="horz" pos="2908"/>
        <p:guide orient="horz" pos="845"/>
        <p:guide orient="horz" pos="2659"/>
        <p:guide orient="horz" pos="2341"/>
        <p:guide pos="3840"/>
        <p:guide pos="7151"/>
        <p:guide pos="415"/>
        <p:guide pos="3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2C43D-EF2E-465F-95C6-CC244CD8F8DF}" type="datetimeFigureOut">
              <a:rPr lang="zh-CN" altLang="en-US" smtClean="0"/>
              <a:t>2018/11/4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D66CC-6EFF-47DC-92A4-1B4F03E7EA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28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44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2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80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>
            <a:cxnSpLocks noChangeShapeType="1"/>
          </p:cNvCxnSpPr>
          <p:nvPr userDrawn="1"/>
        </p:nvCxnSpPr>
        <p:spPr bwMode="auto">
          <a:xfrm>
            <a:off x="395367" y="668693"/>
            <a:ext cx="11040533" cy="0"/>
          </a:xfrm>
          <a:prstGeom prst="line">
            <a:avLst/>
          </a:prstGeom>
          <a:noFill/>
          <a:ln w="9525" algn="ctr">
            <a:solidFill>
              <a:srgbClr val="C00000"/>
            </a:solidFill>
            <a:miter lim="800000"/>
          </a:ln>
        </p:spPr>
      </p:cxn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253498" y="8621"/>
            <a:ext cx="11685005" cy="660073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6883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46E595C9-595D-4D9A-A884-B52A05E01A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3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46E595C9-595D-4D9A-A884-B52A05E01A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827BEDF-FDEF-4AA7-BC50-2D63B61A87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1600" y="-278015"/>
            <a:ext cx="2175544" cy="114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1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86EC45E-B76C-4518-8CCC-194360160B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C154EF71-B6FD-4CDD-B52B-A0852486E1C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1600" y="-278015"/>
            <a:ext cx="2175544" cy="114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5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tiff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0E61BDE-1F6F-4C5F-81E4-9C071A025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8378" y="621871"/>
            <a:ext cx="7215244" cy="378546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898A5764-279D-4291-ABCE-ECB4599596C8}"/>
              </a:ext>
            </a:extLst>
          </p:cNvPr>
          <p:cNvSpPr txBox="1"/>
          <p:nvPr/>
        </p:nvSpPr>
        <p:spPr>
          <a:xfrm>
            <a:off x="1498871" y="3781503"/>
            <a:ext cx="9194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ho Gothic Pro Medium" panose="020B0603030504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Multi-Scenario Applications Have Become The Trend Of Energy Industry</a:t>
            </a:r>
            <a:endParaRPr lang="zh-CN" alt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ho Gothic Pro Medium" panose="020B0603030504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37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03158"/>
            <a:ext cx="12192000" cy="292403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7048" y="4380035"/>
            <a:ext cx="12184952" cy="1898908"/>
            <a:chOff x="7048" y="1658781"/>
            <a:chExt cx="12184952" cy="2125511"/>
          </a:xfrm>
        </p:grpSpPr>
        <p:sp>
          <p:nvSpPr>
            <p:cNvPr id="10" name="Solar L"/>
            <p:cNvSpPr txBox="1"/>
            <p:nvPr/>
          </p:nvSpPr>
          <p:spPr>
            <a:xfrm>
              <a:off x="1216411" y="3322081"/>
              <a:ext cx="815929" cy="46221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82550" tIns="82550" rIns="82550" bIns="82550" anchor="ctr">
              <a:spAutoFit/>
            </a:bodyPr>
            <a:lstStyle>
              <a:lvl1pPr>
                <a:defRPr sz="4800"/>
              </a:lvl1pPr>
            </a:lstStyle>
            <a:p>
              <a:r>
                <a:rPr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Solar L</a:t>
              </a:r>
            </a:p>
          </p:txBody>
        </p:sp>
        <p:sp>
          <p:nvSpPr>
            <p:cNvPr id="11" name="Solar R"/>
            <p:cNvSpPr txBox="1"/>
            <p:nvPr/>
          </p:nvSpPr>
          <p:spPr>
            <a:xfrm>
              <a:off x="4204294" y="3322081"/>
              <a:ext cx="849592" cy="46221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82550" tIns="82550" rIns="82550" bIns="82550" anchor="ctr">
              <a:spAutoFit/>
            </a:bodyPr>
            <a:lstStyle>
              <a:lvl1pPr>
                <a:defRPr sz="4800"/>
              </a:lvl1pPr>
            </a:lstStyle>
            <a:p>
              <a:r>
                <a:rPr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Solar R</a:t>
              </a:r>
            </a:p>
          </p:txBody>
        </p:sp>
        <p:sp>
          <p:nvSpPr>
            <p:cNvPr id="12" name="Solar A"/>
            <p:cNvSpPr txBox="1"/>
            <p:nvPr/>
          </p:nvSpPr>
          <p:spPr>
            <a:xfrm>
              <a:off x="7523737" y="3322081"/>
              <a:ext cx="827021" cy="46221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82550" tIns="82550" rIns="82550" bIns="82550" anchor="ctr">
              <a:spAutoFit/>
            </a:bodyPr>
            <a:lstStyle>
              <a:lvl1pPr>
                <a:defRPr sz="4800"/>
              </a:lvl1pPr>
            </a:lstStyle>
            <a:p>
              <a:r>
                <a:rPr sz="1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Solar A</a:t>
              </a:r>
            </a:p>
          </p:txBody>
        </p:sp>
        <p:sp>
          <p:nvSpPr>
            <p:cNvPr id="13" name="Solar O"/>
            <p:cNvSpPr txBox="1"/>
            <p:nvPr/>
          </p:nvSpPr>
          <p:spPr>
            <a:xfrm>
              <a:off x="10511621" y="3322081"/>
              <a:ext cx="862416" cy="46221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82550" tIns="82550" rIns="82550" bIns="82550" anchor="ctr">
              <a:spAutoFit/>
            </a:bodyPr>
            <a:lstStyle>
              <a:lvl1pPr>
                <a:defRPr sz="4800"/>
              </a:lvl1pPr>
            </a:lstStyle>
            <a:p>
              <a:r>
                <a:rPr sz="1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Solar O</a:t>
              </a: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7048" y="1658781"/>
              <a:ext cx="12184952" cy="1656430"/>
              <a:chOff x="7048" y="1547283"/>
              <a:chExt cx="11983223" cy="1629007"/>
            </a:xfrm>
          </p:grpSpPr>
          <p:pic>
            <p:nvPicPr>
              <p:cNvPr id="15" name="IMG_5085 副本p.jpg" descr="IMG_5085 副本p.jp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9230416" y="1547283"/>
                <a:ext cx="2759855" cy="1629007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6" name="IMG_3605-p.jpg" descr="IMG_3605-p.jp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79147" y="1547283"/>
                <a:ext cx="3017278" cy="1629007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7" name="IMG_3426 副本.jpg" descr="IMG_3426 副本.jpg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48" y="1547283"/>
                <a:ext cx="2846101" cy="1629007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8" name="pasted-image.tiff" descr="pasted-image.tiff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87141" y="1547283"/>
                <a:ext cx="3258014" cy="1629007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</p:grpSp>
      <p:sp>
        <p:nvSpPr>
          <p:cNvPr id="19" name="矩形 7"/>
          <p:cNvSpPr txBox="1"/>
          <p:nvPr/>
        </p:nvSpPr>
        <p:spPr>
          <a:xfrm>
            <a:off x="0" y="3942980"/>
            <a:ext cx="12184952" cy="461665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9600">
                <a:solidFill>
                  <a:srgbClr val="F2F2F2"/>
                </a:solidFill>
                <a:latin typeface="FZLanTingHeiS-B-GB"/>
                <a:ea typeface="FZLanTingHeiS-B-GB"/>
                <a:cs typeface="FZLanTingHeiS-B-GB"/>
                <a:sym typeface="FZLanTingHeiS-B-GB"/>
              </a:defRPr>
            </a:lvl1pPr>
          </a:lstStyle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Hanergy’s fully solar powered vehicle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等腰三角形 21">
            <a:extLst>
              <a:ext uri="{FF2B5EF4-FFF2-40B4-BE49-F238E27FC236}">
                <a16:creationId xmlns="" xmlns:a16="http://schemas.microsoft.com/office/drawing/2014/main" id="{0BE09AA1-15B3-4189-ACB6-2421B072AE6F}"/>
              </a:ext>
            </a:extLst>
          </p:cNvPr>
          <p:cNvSpPr/>
          <p:nvPr/>
        </p:nvSpPr>
        <p:spPr>
          <a:xfrm rot="5400000">
            <a:off x="-7104" y="462305"/>
            <a:ext cx="460800" cy="460800"/>
          </a:xfrm>
          <a:prstGeom prst="triangle">
            <a:avLst/>
          </a:prstGeom>
          <a:solidFill>
            <a:schemeClr val="bg1">
              <a:alpha val="99000"/>
            </a:schemeClr>
          </a:solidFill>
          <a:ln w="3175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4863" tIns="54863" rIns="54863" bIns="54863" rtlCol="0" anchor="t">
            <a:spAutoFit/>
          </a:bodyPr>
          <a:lstStyle/>
          <a:p>
            <a:pPr marL="285750" indent="-285750" algn="l" defTabSz="109534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Franklin Gothic Demi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="" xmlns:a16="http://schemas.microsoft.com/office/drawing/2014/main" id="{011A315A-F561-44CF-8645-BD6D88656EF7}"/>
              </a:ext>
            </a:extLst>
          </p:cNvPr>
          <p:cNvSpPr/>
          <p:nvPr/>
        </p:nvSpPr>
        <p:spPr>
          <a:xfrm>
            <a:off x="285170" y="470278"/>
            <a:ext cx="3474979" cy="460800"/>
          </a:xfrm>
          <a:custGeom>
            <a:avLst/>
            <a:gdLst>
              <a:gd name="connsiteX0" fmla="*/ 0 w 3474979"/>
              <a:gd name="connsiteY0" fmla="*/ 0 h 460800"/>
              <a:gd name="connsiteX1" fmla="*/ 3474979 w 3474979"/>
              <a:gd name="connsiteY1" fmla="*/ 0 h 460800"/>
              <a:gd name="connsiteX2" fmla="*/ 3474979 w 3474979"/>
              <a:gd name="connsiteY2" fmla="*/ 460800 h 460800"/>
              <a:gd name="connsiteX3" fmla="*/ 14572 w 3474979"/>
              <a:gd name="connsiteY3" fmla="*/ 460800 h 460800"/>
              <a:gd name="connsiteX4" fmla="*/ 26831 w 3474979"/>
              <a:gd name="connsiteY4" fmla="*/ 447385 h 460800"/>
              <a:gd name="connsiteX5" fmla="*/ 460800 w 3474979"/>
              <a:gd name="connsiteY5" fmla="*/ 230400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4979" h="460800">
                <a:moveTo>
                  <a:pt x="0" y="0"/>
                </a:moveTo>
                <a:lnTo>
                  <a:pt x="3474979" y="0"/>
                </a:lnTo>
                <a:lnTo>
                  <a:pt x="3474979" y="460800"/>
                </a:lnTo>
                <a:lnTo>
                  <a:pt x="14572" y="460800"/>
                </a:lnTo>
                <a:lnTo>
                  <a:pt x="26831" y="447385"/>
                </a:lnTo>
                <a:lnTo>
                  <a:pt x="460800" y="230400"/>
                </a:ln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4863" tIns="54863" rIns="54863" bIns="548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defTabSz="109534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Franklin Gothic Demi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E6EFA369-0221-49F4-B053-20C08600251E}"/>
              </a:ext>
            </a:extLst>
          </p:cNvPr>
          <p:cNvSpPr txBox="1"/>
          <p:nvPr/>
        </p:nvSpPr>
        <p:spPr>
          <a:xfrm>
            <a:off x="669056" y="461873"/>
            <a:ext cx="4271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000" b="1" dirty="0">
                <a:solidFill>
                  <a:prstClr val="white">
                    <a:lumMod val="95000"/>
                  </a:prstClr>
                </a:solidFill>
                <a:latin typeface="Soho Gothic Pro Medium" panose="020B0603030504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391215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87" b="4887"/>
          <a:stretch/>
        </p:blipFill>
        <p:spPr>
          <a:xfrm>
            <a:off x="0" y="1"/>
            <a:ext cx="12192000" cy="689223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3" name="等腰三角形 2">
            <a:extLst>
              <a:ext uri="{FF2B5EF4-FFF2-40B4-BE49-F238E27FC236}">
                <a16:creationId xmlns="" xmlns:a16="http://schemas.microsoft.com/office/drawing/2014/main" id="{A8F570CD-52A2-4E3D-B6CB-0880F034A9AC}"/>
              </a:ext>
            </a:extLst>
          </p:cNvPr>
          <p:cNvSpPr/>
          <p:nvPr/>
        </p:nvSpPr>
        <p:spPr>
          <a:xfrm rot="5400000">
            <a:off x="-7104" y="462305"/>
            <a:ext cx="460800" cy="460800"/>
          </a:xfrm>
          <a:prstGeom prst="triangle">
            <a:avLst/>
          </a:prstGeom>
          <a:solidFill>
            <a:schemeClr val="bg1">
              <a:alpha val="99000"/>
            </a:schemeClr>
          </a:solidFill>
          <a:ln w="3175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4863" tIns="54863" rIns="54863" bIns="54863" rtlCol="0" anchor="t">
            <a:spAutoFit/>
          </a:bodyPr>
          <a:lstStyle/>
          <a:p>
            <a:pPr marL="285750" indent="-285750" algn="l" defTabSz="109534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Franklin Gothic Demi"/>
            </a:endParaRPr>
          </a:p>
        </p:txBody>
      </p:sp>
      <p:sp>
        <p:nvSpPr>
          <p:cNvPr id="4" name="任意多边形: 形状 33">
            <a:extLst>
              <a:ext uri="{FF2B5EF4-FFF2-40B4-BE49-F238E27FC236}">
                <a16:creationId xmlns="" xmlns:a16="http://schemas.microsoft.com/office/drawing/2014/main" id="{B41414F9-A6BA-4A18-A381-9ED0A6DDDA8F}"/>
              </a:ext>
            </a:extLst>
          </p:cNvPr>
          <p:cNvSpPr/>
          <p:nvPr/>
        </p:nvSpPr>
        <p:spPr>
          <a:xfrm>
            <a:off x="285170" y="470278"/>
            <a:ext cx="3474979" cy="460800"/>
          </a:xfrm>
          <a:custGeom>
            <a:avLst/>
            <a:gdLst>
              <a:gd name="connsiteX0" fmla="*/ 0 w 3474979"/>
              <a:gd name="connsiteY0" fmla="*/ 0 h 460800"/>
              <a:gd name="connsiteX1" fmla="*/ 3474979 w 3474979"/>
              <a:gd name="connsiteY1" fmla="*/ 0 h 460800"/>
              <a:gd name="connsiteX2" fmla="*/ 3474979 w 3474979"/>
              <a:gd name="connsiteY2" fmla="*/ 460800 h 460800"/>
              <a:gd name="connsiteX3" fmla="*/ 14572 w 3474979"/>
              <a:gd name="connsiteY3" fmla="*/ 460800 h 460800"/>
              <a:gd name="connsiteX4" fmla="*/ 26831 w 3474979"/>
              <a:gd name="connsiteY4" fmla="*/ 447385 h 460800"/>
              <a:gd name="connsiteX5" fmla="*/ 460800 w 3474979"/>
              <a:gd name="connsiteY5" fmla="*/ 230400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4979" h="460800">
                <a:moveTo>
                  <a:pt x="0" y="0"/>
                </a:moveTo>
                <a:lnTo>
                  <a:pt x="3474979" y="0"/>
                </a:lnTo>
                <a:lnTo>
                  <a:pt x="3474979" y="460800"/>
                </a:lnTo>
                <a:lnTo>
                  <a:pt x="14572" y="460800"/>
                </a:lnTo>
                <a:lnTo>
                  <a:pt x="26831" y="447385"/>
                </a:lnTo>
                <a:lnTo>
                  <a:pt x="460800" y="2304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4863" tIns="54863" rIns="54863" bIns="548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defTabSz="109534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Franklin Gothic Demi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E6EFA369-0221-49F4-B053-20C08600251E}"/>
              </a:ext>
            </a:extLst>
          </p:cNvPr>
          <p:cNvSpPr txBox="1"/>
          <p:nvPr/>
        </p:nvSpPr>
        <p:spPr>
          <a:xfrm>
            <a:off x="669056" y="461873"/>
            <a:ext cx="4271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000" b="1" dirty="0" err="1" smtClean="0">
                <a:solidFill>
                  <a:prstClr val="white">
                    <a:lumMod val="95000"/>
                  </a:prstClr>
                </a:solidFill>
                <a:latin typeface="Soho Gothic Pro Medium" panose="020B0603030504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Humbrella</a:t>
            </a:r>
            <a:endParaRPr lang="en-US" altLang="zh-CN" sz="2000" b="1" dirty="0">
              <a:solidFill>
                <a:prstClr val="white">
                  <a:lumMod val="95000"/>
                </a:prstClr>
              </a:solidFill>
              <a:latin typeface="Soho Gothic Pro Medium" panose="020B0603030504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82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3139996" y="5387784"/>
            <a:ext cx="273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Soho Gothic Pro Medium" panose="020B0603030504020204" pitchFamily="34" charset="0"/>
              </a:rPr>
              <a:t>Business</a:t>
            </a:r>
            <a:endParaRPr lang="zh-CN" altLang="en-US" sz="1050" dirty="0">
              <a:solidFill>
                <a:schemeClr val="bg1"/>
              </a:solidFill>
              <a:latin typeface="Soho Gothic Pro Medium" panose="020B0603030504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148823" y="5413125"/>
            <a:ext cx="273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Soho Gothic Pro Medium" panose="020B0603030504020204" pitchFamily="34" charset="0"/>
              </a:rPr>
              <a:t>Sport</a:t>
            </a:r>
            <a:endParaRPr lang="zh-CN" altLang="en-US" sz="1050" dirty="0">
              <a:solidFill>
                <a:schemeClr val="bg1"/>
              </a:solidFill>
              <a:latin typeface="Soho Gothic Pro Medium" panose="020B0603030504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322162" y="5387783"/>
            <a:ext cx="273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Soho Gothic Pro Medium" panose="020B0603030504020204" pitchFamily="34" charset="0"/>
              </a:rPr>
              <a:t>Fashion</a:t>
            </a:r>
            <a:endParaRPr lang="zh-CN" altLang="en-US" sz="1050" dirty="0">
              <a:solidFill>
                <a:schemeClr val="bg1"/>
              </a:solidFill>
              <a:latin typeface="Soho Gothic Pro Medium" panose="020B0603030504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9692" y="1754623"/>
            <a:ext cx="2593941" cy="350890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0215" y="1994900"/>
            <a:ext cx="2944939" cy="336569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9996" y="1906001"/>
            <a:ext cx="2818046" cy="320614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8367" y="2675442"/>
            <a:ext cx="2740082" cy="2253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200" dirty="0" err="1">
                <a:solidFill>
                  <a:prstClr val="white"/>
                </a:solidFill>
                <a:latin typeface="Soho Gothic Pro Light" panose="020B0303030504020204" pitchFamily="34" charset="0"/>
                <a:ea typeface="Malgun Gothic Semilight" panose="020B0502040204020203" pitchFamily="34" charset="-122"/>
                <a:cs typeface="Malgun Gothic Semilight" panose="020B0502040204020203" pitchFamily="34" charset="-122"/>
              </a:rPr>
              <a:t>HanPack</a:t>
            </a:r>
            <a:r>
              <a:rPr lang="en-US" altLang="zh-CN" sz="1200" dirty="0">
                <a:solidFill>
                  <a:prstClr val="white"/>
                </a:solidFill>
                <a:latin typeface="Soho Gothic Pro Light" panose="020B0303030504020204" pitchFamily="34" charset="0"/>
                <a:ea typeface="Malgun Gothic Semilight" panose="020B0502040204020203" pitchFamily="34" charset="-122"/>
                <a:cs typeface="Malgun Gothic Semilight" panose="020B0502040204020203" pitchFamily="34" charset="-122"/>
              </a:rPr>
              <a:t> is a fusion of backpack’s basic functions and advanced solar power technology that has capabilities par excellence to fulfil the immediate requirement of electric power while you’re on the go.</a:t>
            </a:r>
          </a:p>
        </p:txBody>
      </p:sp>
      <p:sp>
        <p:nvSpPr>
          <p:cNvPr id="4" name="矩形 3"/>
          <p:cNvSpPr/>
          <p:nvPr/>
        </p:nvSpPr>
        <p:spPr>
          <a:xfrm>
            <a:off x="238367" y="2070164"/>
            <a:ext cx="1550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400" b="1" dirty="0" err="1">
                <a:solidFill>
                  <a:prstClr val="white"/>
                </a:solidFill>
                <a:latin typeface="Soho Gothic Pro Medium" panose="020B0603030504020204" pitchFamily="34" charset="0"/>
                <a:ea typeface="微软雅黑" panose="020B0503020204020204" pitchFamily="34" charset="-122"/>
              </a:rPr>
              <a:t>HanPack</a:t>
            </a:r>
            <a:endParaRPr lang="zh-CN" altLang="en-US" sz="2400" b="1" dirty="0">
              <a:solidFill>
                <a:prstClr val="white"/>
              </a:solidFill>
              <a:latin typeface="Soho Gothic Pro Medium" panose="020B0603030504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8367" y="5124227"/>
            <a:ext cx="1745542" cy="337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Soho Gothic Pro Light" panose="020B0303030504020204" pitchFamily="34" charset="0"/>
                <a:ea typeface="Malgun Gothic Semilight" panose="020B0502040204020203" pitchFamily="34" charset="-122"/>
                <a:cs typeface="Malgun Gothic Semilight" panose="020B0502040204020203" pitchFamily="34" charset="-122"/>
              </a:rPr>
              <a:t>Launch Date: Jun. 2018</a:t>
            </a:r>
          </a:p>
        </p:txBody>
      </p:sp>
      <p:sp>
        <p:nvSpPr>
          <p:cNvPr id="33" name="等腰三角形 32">
            <a:extLst>
              <a:ext uri="{FF2B5EF4-FFF2-40B4-BE49-F238E27FC236}">
                <a16:creationId xmlns="" xmlns:a16="http://schemas.microsoft.com/office/drawing/2014/main" id="{A8F570CD-52A2-4E3D-B6CB-0880F034A9AC}"/>
              </a:ext>
            </a:extLst>
          </p:cNvPr>
          <p:cNvSpPr/>
          <p:nvPr/>
        </p:nvSpPr>
        <p:spPr>
          <a:xfrm rot="5400000">
            <a:off x="-7104" y="462305"/>
            <a:ext cx="460800" cy="460800"/>
          </a:xfrm>
          <a:prstGeom prst="triangle">
            <a:avLst/>
          </a:prstGeom>
          <a:solidFill>
            <a:schemeClr val="bg1">
              <a:alpha val="99000"/>
            </a:schemeClr>
          </a:solidFill>
          <a:ln w="3175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4863" tIns="54863" rIns="54863" bIns="54863" rtlCol="0" anchor="t">
            <a:spAutoFit/>
          </a:bodyPr>
          <a:lstStyle/>
          <a:p>
            <a:pPr marL="285750" indent="-285750" algn="l" defTabSz="109534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Franklin Gothic Demi"/>
            </a:endParaRPr>
          </a:p>
        </p:txBody>
      </p:sp>
      <p:sp>
        <p:nvSpPr>
          <p:cNvPr id="34" name="任意多边形: 形状 33">
            <a:extLst>
              <a:ext uri="{FF2B5EF4-FFF2-40B4-BE49-F238E27FC236}">
                <a16:creationId xmlns="" xmlns:a16="http://schemas.microsoft.com/office/drawing/2014/main" id="{B41414F9-A6BA-4A18-A381-9ED0A6DDDA8F}"/>
              </a:ext>
            </a:extLst>
          </p:cNvPr>
          <p:cNvSpPr/>
          <p:nvPr/>
        </p:nvSpPr>
        <p:spPr>
          <a:xfrm>
            <a:off x="285170" y="470278"/>
            <a:ext cx="3474979" cy="460800"/>
          </a:xfrm>
          <a:custGeom>
            <a:avLst/>
            <a:gdLst>
              <a:gd name="connsiteX0" fmla="*/ 0 w 3474979"/>
              <a:gd name="connsiteY0" fmla="*/ 0 h 460800"/>
              <a:gd name="connsiteX1" fmla="*/ 3474979 w 3474979"/>
              <a:gd name="connsiteY1" fmla="*/ 0 h 460800"/>
              <a:gd name="connsiteX2" fmla="*/ 3474979 w 3474979"/>
              <a:gd name="connsiteY2" fmla="*/ 460800 h 460800"/>
              <a:gd name="connsiteX3" fmla="*/ 14572 w 3474979"/>
              <a:gd name="connsiteY3" fmla="*/ 460800 h 460800"/>
              <a:gd name="connsiteX4" fmla="*/ 26831 w 3474979"/>
              <a:gd name="connsiteY4" fmla="*/ 447385 h 460800"/>
              <a:gd name="connsiteX5" fmla="*/ 460800 w 3474979"/>
              <a:gd name="connsiteY5" fmla="*/ 230400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4979" h="460800">
                <a:moveTo>
                  <a:pt x="0" y="0"/>
                </a:moveTo>
                <a:lnTo>
                  <a:pt x="3474979" y="0"/>
                </a:lnTo>
                <a:lnTo>
                  <a:pt x="3474979" y="460800"/>
                </a:lnTo>
                <a:lnTo>
                  <a:pt x="14572" y="460800"/>
                </a:lnTo>
                <a:lnTo>
                  <a:pt x="26831" y="447385"/>
                </a:lnTo>
                <a:lnTo>
                  <a:pt x="460800" y="230400"/>
                </a:ln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4863" tIns="54863" rIns="54863" bIns="548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defTabSz="109534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Franklin Gothic Demi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14721F86-F6FA-4EEF-B537-6F3048D9984D}"/>
              </a:ext>
            </a:extLst>
          </p:cNvPr>
          <p:cNvSpPr txBox="1"/>
          <p:nvPr/>
        </p:nvSpPr>
        <p:spPr>
          <a:xfrm>
            <a:off x="669056" y="461873"/>
            <a:ext cx="4271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000" b="1" dirty="0">
                <a:solidFill>
                  <a:prstClr val="white">
                    <a:lumMod val="95000"/>
                  </a:prstClr>
                </a:solidFill>
                <a:latin typeface="Soho Gothic Pro Medium" panose="020B0603030504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256801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>
            <a:extLst>
              <a:ext uri="{FF2B5EF4-FFF2-40B4-BE49-F238E27FC236}">
                <a16:creationId xmlns="" xmlns:a16="http://schemas.microsoft.com/office/drawing/2014/main" id="{F25C9ECF-7E88-4147-A19E-1697653F2D97}"/>
              </a:ext>
            </a:extLst>
          </p:cNvPr>
          <p:cNvGrpSpPr/>
          <p:nvPr/>
        </p:nvGrpSpPr>
        <p:grpSpPr>
          <a:xfrm>
            <a:off x="606073" y="2436815"/>
            <a:ext cx="10979855" cy="3898832"/>
            <a:chOff x="541609" y="2436815"/>
            <a:chExt cx="10979855" cy="3898832"/>
          </a:xfrm>
        </p:grpSpPr>
        <p:grpSp>
          <p:nvGrpSpPr>
            <p:cNvPr id="49" name="组合 48">
              <a:extLst>
                <a:ext uri="{FF2B5EF4-FFF2-40B4-BE49-F238E27FC236}">
                  <a16:creationId xmlns="" xmlns:a16="http://schemas.microsoft.com/office/drawing/2014/main" id="{CE4E1454-9247-4BB6-8F33-2B6B3B95EC41}"/>
                </a:ext>
              </a:extLst>
            </p:cNvPr>
            <p:cNvGrpSpPr/>
            <p:nvPr/>
          </p:nvGrpSpPr>
          <p:grpSpPr>
            <a:xfrm>
              <a:off x="541609" y="2436815"/>
              <a:ext cx="2520000" cy="3898832"/>
              <a:chOff x="410977" y="2436815"/>
              <a:chExt cx="2520000" cy="3898832"/>
            </a:xfrm>
          </p:grpSpPr>
          <p:sp>
            <p:nvSpPr>
              <p:cNvPr id="36" name="矩形: 圆角 35">
                <a:extLst>
                  <a:ext uri="{FF2B5EF4-FFF2-40B4-BE49-F238E27FC236}">
                    <a16:creationId xmlns="" xmlns:a16="http://schemas.microsoft.com/office/drawing/2014/main" id="{FF271C35-FA08-49C1-A2A0-46D9DD6A2786}"/>
                  </a:ext>
                </a:extLst>
              </p:cNvPr>
              <p:cNvSpPr/>
              <p:nvPr/>
            </p:nvSpPr>
            <p:spPr>
              <a:xfrm>
                <a:off x="410977" y="2436815"/>
                <a:ext cx="2520000" cy="3898832"/>
              </a:xfrm>
              <a:prstGeom prst="roundRect">
                <a:avLst/>
              </a:prstGeom>
              <a:solidFill>
                <a:srgbClr val="0D0D0D">
                  <a:alpha val="60000"/>
                </a:srgbClr>
              </a:solidFill>
              <a:ln w="3175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4863" tIns="54863" rIns="54863" bIns="54863" rtlCol="0" anchor="t">
                <a:spAutoFit/>
              </a:bodyPr>
              <a:lstStyle/>
              <a:p>
                <a:pPr marL="285750" indent="-285750" algn="l" defTabSz="1095347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zh-CN" altLang="en-US" sz="16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  <a:sym typeface="Franklin Gothic Demi"/>
                </a:endParaRPr>
              </a:p>
            </p:txBody>
          </p:sp>
          <p:sp>
            <p:nvSpPr>
              <p:cNvPr id="9" name="圆角矩形 15">
                <a:extLst>
                  <a:ext uri="{FF2B5EF4-FFF2-40B4-BE49-F238E27FC236}">
                    <a16:creationId xmlns="" xmlns:a16="http://schemas.microsoft.com/office/drawing/2014/main" id="{CA01169C-FF16-47FF-8719-A959982EFF67}"/>
                  </a:ext>
                </a:extLst>
              </p:cNvPr>
              <p:cNvSpPr/>
              <p:nvPr/>
            </p:nvSpPr>
            <p:spPr>
              <a:xfrm>
                <a:off x="700680" y="3505495"/>
                <a:ext cx="1940595" cy="1510153"/>
              </a:xfrm>
              <a:prstGeom prst="roundRect">
                <a:avLst>
                  <a:gd name="adj" fmla="val 10000"/>
                </a:avLst>
              </a:prstGeom>
              <a:blipFill rotWithShape="0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同侧圆角矩形 5">
                <a:extLst>
                  <a:ext uri="{FF2B5EF4-FFF2-40B4-BE49-F238E27FC236}">
                    <a16:creationId xmlns="" xmlns:a16="http://schemas.microsoft.com/office/drawing/2014/main" id="{D3A790E4-3F11-4F01-99F5-590692505DAB}"/>
                  </a:ext>
                </a:extLst>
              </p:cNvPr>
              <p:cNvSpPr/>
              <p:nvPr/>
            </p:nvSpPr>
            <p:spPr>
              <a:xfrm>
                <a:off x="756300" y="5246853"/>
                <a:ext cx="1829355" cy="8658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9568" tIns="99568" rIns="99568" bIns="99568" numCol="1" spcCol="1270" anchor="ctr" anchorCtr="0">
                <a:sp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n-US" altLang="en-US" sz="1200" b="1" kern="1200" dirty="0">
                    <a:solidFill>
                      <a:schemeClr val="bg1"/>
                    </a:solidFill>
                    <a:latin typeface="Soho Gothic Pro Light" panose="020B0303030504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Glass-Based CIGS Thin Film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endParaRPr lang="en-US" altLang="en-US" sz="1200" b="1" dirty="0">
                  <a:solidFill>
                    <a:schemeClr val="bg1"/>
                  </a:solidFill>
                  <a:latin typeface="Soho Gothic Pro Light" panose="020B0303030504020204" pitchFamily="34" charset="0"/>
                  <a:ea typeface="Arial Unicode MS" pitchFamily="34" charset="-122"/>
                  <a:cs typeface="Arial" panose="020B0604020202020204" pitchFamily="34" charset="0"/>
                </a:endParaRP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n-US" altLang="en-US" sz="1200" b="1" dirty="0">
                    <a:solidFill>
                      <a:schemeClr val="bg1"/>
                    </a:solidFill>
                    <a:latin typeface="Soho Gothic Pro Light" panose="020B0303030504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Efficiency: 21%</a:t>
                </a:r>
              </a:p>
            </p:txBody>
          </p:sp>
          <p:pic>
            <p:nvPicPr>
              <p:cNvPr id="25" name="pasted-image.pdf" descr="pasted-image.pdf">
                <a:extLst>
                  <a:ext uri="{FF2B5EF4-FFF2-40B4-BE49-F238E27FC236}">
                    <a16:creationId xmlns="" xmlns:a16="http://schemas.microsoft.com/office/drawing/2014/main" id="{06333284-C71D-4B1A-BD45-4EFF081947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88470" y="2709839"/>
                <a:ext cx="1565014" cy="566590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grpSp>
          <p:nvGrpSpPr>
            <p:cNvPr id="48" name="组合 47">
              <a:extLst>
                <a:ext uri="{FF2B5EF4-FFF2-40B4-BE49-F238E27FC236}">
                  <a16:creationId xmlns="" xmlns:a16="http://schemas.microsoft.com/office/drawing/2014/main" id="{F1F8236D-E6D5-4A94-8E21-E4439EFC8C1E}"/>
                </a:ext>
              </a:extLst>
            </p:cNvPr>
            <p:cNvGrpSpPr/>
            <p:nvPr/>
          </p:nvGrpSpPr>
          <p:grpSpPr>
            <a:xfrm>
              <a:off x="3361561" y="2436815"/>
              <a:ext cx="2520000" cy="3898832"/>
              <a:chOff x="3351278" y="2436815"/>
              <a:chExt cx="2520000" cy="3898832"/>
            </a:xfrm>
          </p:grpSpPr>
          <p:sp>
            <p:nvSpPr>
              <p:cNvPr id="37" name="矩形: 圆角 36">
                <a:extLst>
                  <a:ext uri="{FF2B5EF4-FFF2-40B4-BE49-F238E27FC236}">
                    <a16:creationId xmlns="" xmlns:a16="http://schemas.microsoft.com/office/drawing/2014/main" id="{C1655BA7-431F-4594-9C27-8624542C4A24}"/>
                  </a:ext>
                </a:extLst>
              </p:cNvPr>
              <p:cNvSpPr/>
              <p:nvPr/>
            </p:nvSpPr>
            <p:spPr>
              <a:xfrm>
                <a:off x="3351278" y="2436815"/>
                <a:ext cx="2520000" cy="3898832"/>
              </a:xfrm>
              <a:prstGeom prst="roundRect">
                <a:avLst/>
              </a:prstGeom>
              <a:solidFill>
                <a:srgbClr val="0D0D0D">
                  <a:alpha val="60000"/>
                </a:srgbClr>
              </a:solidFill>
              <a:ln w="3175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4863" tIns="54863" rIns="54863" bIns="54863" rtlCol="0" anchor="t">
                <a:spAutoFit/>
              </a:bodyPr>
              <a:lstStyle/>
              <a:p>
                <a:pPr marL="285750" indent="-285750" algn="l" defTabSz="1095347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zh-CN" altLang="en-US" sz="16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  <a:sym typeface="Franklin Gothic Demi"/>
                </a:endParaRPr>
              </a:p>
            </p:txBody>
          </p:sp>
          <p:sp>
            <p:nvSpPr>
              <p:cNvPr id="11" name="圆角矩形 17">
                <a:extLst>
                  <a:ext uri="{FF2B5EF4-FFF2-40B4-BE49-F238E27FC236}">
                    <a16:creationId xmlns="" xmlns:a16="http://schemas.microsoft.com/office/drawing/2014/main" id="{9CC482CF-A1BE-4A6F-960F-CD24B7057A34}"/>
                  </a:ext>
                </a:extLst>
              </p:cNvPr>
              <p:cNvSpPr/>
              <p:nvPr/>
            </p:nvSpPr>
            <p:spPr>
              <a:xfrm>
                <a:off x="3640981" y="3505495"/>
                <a:ext cx="1940595" cy="1510153"/>
              </a:xfrm>
              <a:prstGeom prst="roundRect">
                <a:avLst>
                  <a:gd name="adj" fmla="val 10000"/>
                </a:avLst>
              </a:prstGeom>
              <a:blipFill rotWithShape="0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同侧圆角矩形 8">
                <a:extLst>
                  <a:ext uri="{FF2B5EF4-FFF2-40B4-BE49-F238E27FC236}">
                    <a16:creationId xmlns="" xmlns:a16="http://schemas.microsoft.com/office/drawing/2014/main" id="{0254EBF7-A5E9-4DFF-AE12-BD09CDC7E7DB}"/>
                  </a:ext>
                </a:extLst>
              </p:cNvPr>
              <p:cNvSpPr/>
              <p:nvPr/>
            </p:nvSpPr>
            <p:spPr>
              <a:xfrm>
                <a:off x="3696601" y="5246853"/>
                <a:ext cx="1829355" cy="101771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2456" tIns="92456" rIns="92456" bIns="92456" numCol="1" spcCol="1270" anchor="ctr" anchorCtr="0">
                <a:sp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n-US" altLang="en-US" sz="1200" b="1" kern="1200" dirty="0">
                    <a:solidFill>
                      <a:schemeClr val="bg1"/>
                    </a:solidFill>
                    <a:latin typeface="Soho Gothic Pro Light" panose="020B0303030504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CIGS Sputtering Thin Film</a:t>
                </a:r>
              </a:p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endParaRPr lang="en-US" altLang="en-US" sz="1200" b="1" dirty="0">
                  <a:solidFill>
                    <a:schemeClr val="bg1"/>
                  </a:solidFill>
                  <a:latin typeface="Soho Gothic Pro Light" panose="020B0303030504020204" pitchFamily="34" charset="0"/>
                  <a:ea typeface="Arial Unicode MS" pitchFamily="34" charset="-122"/>
                  <a:cs typeface="Arial" panose="020B0604020202020204" pitchFamily="34" charset="0"/>
                </a:endParaRPr>
              </a:p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n-US" altLang="en-US" sz="1200" b="1" dirty="0">
                    <a:solidFill>
                      <a:schemeClr val="bg1"/>
                    </a:solidFill>
                    <a:latin typeface="Soho Gothic Pro Light" panose="020B0303030504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Efficiency: 19.2%</a:t>
                </a:r>
              </a:p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endParaRPr lang="en-US" altLang="en-US" sz="1200" b="1" kern="1200" dirty="0">
                  <a:solidFill>
                    <a:schemeClr val="bg1"/>
                  </a:solidFill>
                  <a:latin typeface="Soho Gothic Pro Light" panose="020B0303030504020204" pitchFamily="34" charset="0"/>
                  <a:ea typeface="Arial Unicode MS" pitchFamily="34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26" name="图片 25">
                <a:extLst>
                  <a:ext uri="{FF2B5EF4-FFF2-40B4-BE49-F238E27FC236}">
                    <a16:creationId xmlns="" xmlns:a16="http://schemas.microsoft.com/office/drawing/2014/main" id="{C8A3A301-FB6B-46A9-A28D-A27106BEC9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42245" y="2711324"/>
                <a:ext cx="1938066" cy="563621"/>
              </a:xfrm>
              <a:prstGeom prst="rect">
                <a:avLst/>
              </a:prstGeom>
            </p:spPr>
          </p:pic>
        </p:grpSp>
        <p:grpSp>
          <p:nvGrpSpPr>
            <p:cNvPr id="47" name="组合 46">
              <a:extLst>
                <a:ext uri="{FF2B5EF4-FFF2-40B4-BE49-F238E27FC236}">
                  <a16:creationId xmlns="" xmlns:a16="http://schemas.microsoft.com/office/drawing/2014/main" id="{0257A731-ED1B-4A45-9026-94F2C8D852A0}"/>
                </a:ext>
              </a:extLst>
            </p:cNvPr>
            <p:cNvGrpSpPr/>
            <p:nvPr/>
          </p:nvGrpSpPr>
          <p:grpSpPr>
            <a:xfrm>
              <a:off x="6181513" y="2436815"/>
              <a:ext cx="2520000" cy="3898832"/>
              <a:chOff x="6180845" y="2436815"/>
              <a:chExt cx="2520000" cy="3898832"/>
            </a:xfrm>
          </p:grpSpPr>
          <p:sp>
            <p:nvSpPr>
              <p:cNvPr id="38" name="矩形: 圆角 37">
                <a:extLst>
                  <a:ext uri="{FF2B5EF4-FFF2-40B4-BE49-F238E27FC236}">
                    <a16:creationId xmlns="" xmlns:a16="http://schemas.microsoft.com/office/drawing/2014/main" id="{14896CAE-2289-4F18-9229-CCC9D5197F6F}"/>
                  </a:ext>
                </a:extLst>
              </p:cNvPr>
              <p:cNvSpPr/>
              <p:nvPr/>
            </p:nvSpPr>
            <p:spPr>
              <a:xfrm>
                <a:off x="6180845" y="2436815"/>
                <a:ext cx="2520000" cy="3898832"/>
              </a:xfrm>
              <a:prstGeom prst="roundRect">
                <a:avLst/>
              </a:prstGeom>
              <a:solidFill>
                <a:srgbClr val="0D0D0D">
                  <a:alpha val="60000"/>
                </a:srgbClr>
              </a:solidFill>
              <a:ln w="3175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4863" tIns="54863" rIns="54863" bIns="54863" rtlCol="0" anchor="t">
                <a:spAutoFit/>
              </a:bodyPr>
              <a:lstStyle/>
              <a:p>
                <a:pPr marL="285750" indent="-285750" algn="l" defTabSz="1095347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zh-CN" altLang="en-US" sz="16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  <a:sym typeface="Franklin Gothic Demi"/>
                </a:endParaRPr>
              </a:p>
            </p:txBody>
          </p:sp>
          <p:sp>
            <p:nvSpPr>
              <p:cNvPr id="13" name="圆角矩形 19">
                <a:extLst>
                  <a:ext uri="{FF2B5EF4-FFF2-40B4-BE49-F238E27FC236}">
                    <a16:creationId xmlns="" xmlns:a16="http://schemas.microsoft.com/office/drawing/2014/main" id="{8F993AAB-5A1E-4F13-846C-B987CA663936}"/>
                  </a:ext>
                </a:extLst>
              </p:cNvPr>
              <p:cNvSpPr/>
              <p:nvPr/>
            </p:nvSpPr>
            <p:spPr>
              <a:xfrm>
                <a:off x="6470548" y="3505495"/>
                <a:ext cx="1940595" cy="1510153"/>
              </a:xfrm>
              <a:prstGeom prst="roundRect">
                <a:avLst>
                  <a:gd name="adj" fmla="val 10000"/>
                </a:avLst>
              </a:prstGeom>
              <a:blipFill rotWithShape="0"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同侧圆角矩形 11">
                <a:extLst>
                  <a:ext uri="{FF2B5EF4-FFF2-40B4-BE49-F238E27FC236}">
                    <a16:creationId xmlns="" xmlns:a16="http://schemas.microsoft.com/office/drawing/2014/main" id="{3E1BBD84-A26E-4B6F-9BE6-D5849516A546}"/>
                  </a:ext>
                </a:extLst>
              </p:cNvPr>
              <p:cNvSpPr/>
              <p:nvPr/>
            </p:nvSpPr>
            <p:spPr>
              <a:xfrm>
                <a:off x="6526168" y="5246853"/>
                <a:ext cx="1829355" cy="83715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5344" tIns="85344" rIns="85344" bIns="85344" numCol="1" spcCol="1270" anchor="ctr" anchorCtr="0">
                <a:sp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n-US" altLang="en-US" sz="1200" b="1" kern="1200" dirty="0">
                    <a:solidFill>
                      <a:schemeClr val="bg1"/>
                    </a:solidFill>
                    <a:latin typeface="Soho Gothic Pro Light" panose="020B0303030504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CIGS Co-evaporation Thin Film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endParaRPr lang="en-US" altLang="en-US" sz="1200" b="1" kern="1200" dirty="0">
                  <a:solidFill>
                    <a:schemeClr val="bg1"/>
                  </a:solidFill>
                  <a:latin typeface="Soho Gothic Pro Light" panose="020B0303030504020204" pitchFamily="34" charset="0"/>
                  <a:ea typeface="Arial Unicode MS" pitchFamily="34" charset="-122"/>
                  <a:cs typeface="Arial" panose="020B0604020202020204" pitchFamily="34" charset="0"/>
                </a:endParaRP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n-US" altLang="en-US" sz="1200" b="1" dirty="0">
                    <a:solidFill>
                      <a:schemeClr val="bg1"/>
                    </a:solidFill>
                    <a:latin typeface="Soho Gothic Pro Light" panose="020B0303030504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Efficiency: 18.7%</a:t>
                </a:r>
              </a:p>
            </p:txBody>
          </p:sp>
          <p:pic>
            <p:nvPicPr>
              <p:cNvPr id="27" name="pasted-image.pdf" descr="pasted-image.pdf">
                <a:extLst>
                  <a:ext uri="{FF2B5EF4-FFF2-40B4-BE49-F238E27FC236}">
                    <a16:creationId xmlns="" xmlns:a16="http://schemas.microsoft.com/office/drawing/2014/main" id="{25EC390B-66BC-4C6E-84E2-B48886C55D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64399" y="2709839"/>
                <a:ext cx="1152892" cy="566590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grpSp>
          <p:nvGrpSpPr>
            <p:cNvPr id="46" name="组合 45">
              <a:extLst>
                <a:ext uri="{FF2B5EF4-FFF2-40B4-BE49-F238E27FC236}">
                  <a16:creationId xmlns="" xmlns:a16="http://schemas.microsoft.com/office/drawing/2014/main" id="{0411FB20-7CAB-46FD-BEAF-C0671B3BEAB3}"/>
                </a:ext>
              </a:extLst>
            </p:cNvPr>
            <p:cNvGrpSpPr/>
            <p:nvPr/>
          </p:nvGrpSpPr>
          <p:grpSpPr>
            <a:xfrm>
              <a:off x="9001464" y="2436815"/>
              <a:ext cx="2520000" cy="3898832"/>
              <a:chOff x="9132096" y="2436815"/>
              <a:chExt cx="2520000" cy="3898832"/>
            </a:xfrm>
          </p:grpSpPr>
          <p:sp>
            <p:nvSpPr>
              <p:cNvPr id="39" name="矩形: 圆角 38">
                <a:extLst>
                  <a:ext uri="{FF2B5EF4-FFF2-40B4-BE49-F238E27FC236}">
                    <a16:creationId xmlns="" xmlns:a16="http://schemas.microsoft.com/office/drawing/2014/main" id="{92D3DF3E-A031-4B9F-B543-4FC5BD0964BA}"/>
                  </a:ext>
                </a:extLst>
              </p:cNvPr>
              <p:cNvSpPr/>
              <p:nvPr/>
            </p:nvSpPr>
            <p:spPr>
              <a:xfrm>
                <a:off x="9132096" y="2436815"/>
                <a:ext cx="2520000" cy="3898832"/>
              </a:xfrm>
              <a:prstGeom prst="roundRect">
                <a:avLst/>
              </a:prstGeom>
              <a:solidFill>
                <a:srgbClr val="0D0D0D">
                  <a:alpha val="60000"/>
                </a:srgbClr>
              </a:solidFill>
              <a:ln w="3175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4863" tIns="54863" rIns="54863" bIns="54863" rtlCol="0" anchor="t">
                <a:spAutoFit/>
              </a:bodyPr>
              <a:lstStyle/>
              <a:p>
                <a:pPr marL="285750" indent="-285750" algn="l" defTabSz="1095347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zh-CN" altLang="en-US" sz="16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  <a:sym typeface="Franklin Gothic Demi"/>
                </a:endParaRPr>
              </a:p>
            </p:txBody>
          </p:sp>
          <p:sp>
            <p:nvSpPr>
              <p:cNvPr id="15" name="圆角矩形 21">
                <a:extLst>
                  <a:ext uri="{FF2B5EF4-FFF2-40B4-BE49-F238E27FC236}">
                    <a16:creationId xmlns="" xmlns:a16="http://schemas.microsoft.com/office/drawing/2014/main" id="{30EB7183-4C4A-46F7-B554-7C91E1D2C4A2}"/>
                  </a:ext>
                </a:extLst>
              </p:cNvPr>
              <p:cNvSpPr/>
              <p:nvPr/>
            </p:nvSpPr>
            <p:spPr>
              <a:xfrm>
                <a:off x="9421799" y="3517583"/>
                <a:ext cx="1940595" cy="1485976"/>
              </a:xfrm>
              <a:prstGeom prst="roundRect">
                <a:avLst>
                  <a:gd name="adj" fmla="val 10000"/>
                </a:avLst>
              </a:prstGeom>
              <a:blipFill rotWithShape="0"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同侧圆角矩形 14">
                <a:extLst>
                  <a:ext uri="{FF2B5EF4-FFF2-40B4-BE49-F238E27FC236}">
                    <a16:creationId xmlns="" xmlns:a16="http://schemas.microsoft.com/office/drawing/2014/main" id="{20C9C4AF-1B35-4050-998C-F67EC02D21B4}"/>
                  </a:ext>
                </a:extLst>
              </p:cNvPr>
              <p:cNvSpPr/>
              <p:nvPr/>
            </p:nvSpPr>
            <p:spPr>
              <a:xfrm>
                <a:off x="9148056" y="5246853"/>
                <a:ext cx="2488081" cy="8658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9568" tIns="99568" rIns="99568" bIns="99568" numCol="1" spcCol="1270" anchor="ctr" anchorCtr="0">
                <a:sp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n-US" altLang="en-US" sz="1200" b="1" kern="1200" dirty="0">
                    <a:solidFill>
                      <a:schemeClr val="bg1"/>
                    </a:solidFill>
                    <a:latin typeface="Soho Gothic Pro Light" panose="020B0303030504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Flexible GaAs Thin Film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endParaRPr lang="en-US" altLang="en-US" sz="1200" b="1" kern="1200" dirty="0">
                  <a:solidFill>
                    <a:schemeClr val="bg1"/>
                  </a:solidFill>
                  <a:latin typeface="Soho Gothic Pro Light" panose="020B0303030504020204" pitchFamily="34" charset="0"/>
                  <a:ea typeface="Arial Unicode MS" pitchFamily="34" charset="-122"/>
                  <a:cs typeface="Arial" panose="020B0604020202020204" pitchFamily="34" charset="0"/>
                </a:endParaRP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n-US" altLang="en-US" sz="1200" b="1" dirty="0">
                    <a:solidFill>
                      <a:schemeClr val="bg1"/>
                    </a:solidFill>
                    <a:latin typeface="Soho Gothic Pro Light" panose="020B0303030504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Efficiency: 31.6%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endParaRPr lang="en-US" altLang="en-US" sz="1200" b="1" kern="1200" dirty="0">
                  <a:solidFill>
                    <a:schemeClr val="bg1"/>
                  </a:solidFill>
                  <a:latin typeface="Soho Gothic Pro Light" panose="020B0303030504020204" pitchFamily="34" charset="0"/>
                  <a:ea typeface="Arial Unicode MS" pitchFamily="34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28" name="pasted-image.pdf" descr="pasted-image.pdf">
                <a:extLst>
                  <a:ext uri="{FF2B5EF4-FFF2-40B4-BE49-F238E27FC236}">
                    <a16:creationId xmlns="" xmlns:a16="http://schemas.microsoft.com/office/drawing/2014/main" id="{81FBF05F-C441-4BE7-9481-5CEF5DE3D1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1" b="-9857"/>
              <a:stretch/>
            </p:blipFill>
            <p:spPr>
              <a:xfrm>
                <a:off x="9461916" y="2681915"/>
                <a:ext cx="1860360" cy="622438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</p:grpSp>
      <p:sp>
        <p:nvSpPr>
          <p:cNvPr id="29" name="标题 1">
            <a:extLst>
              <a:ext uri="{FF2B5EF4-FFF2-40B4-BE49-F238E27FC236}">
                <a16:creationId xmlns="" xmlns:a16="http://schemas.microsoft.com/office/drawing/2014/main" id="{FF118EA7-064D-4DE3-91EE-DDA23C1412F6}"/>
              </a:ext>
            </a:extLst>
          </p:cNvPr>
          <p:cNvSpPr txBox="1">
            <a:spLocks/>
          </p:cNvSpPr>
          <p:nvPr/>
        </p:nvSpPr>
        <p:spPr>
          <a:xfrm>
            <a:off x="1739017" y="1024182"/>
            <a:ext cx="8713966" cy="11267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Soho Gothic Pro Light" panose="020B0303030504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era of mobile energy has already come</a:t>
            </a:r>
          </a:p>
          <a:p>
            <a:pPr algn="ctr">
              <a:lnSpc>
                <a:spcPct val="200000"/>
              </a:lnSpc>
            </a:pPr>
            <a:r>
              <a:rPr lang="en-US" altLang="zh-CN" sz="1600" dirty="0">
                <a:solidFill>
                  <a:prstClr val="white"/>
                </a:solidFill>
                <a:latin typeface="Soho Gothic Pro Light" panose="020B0303030504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Our focus on thin film solar: </a:t>
            </a:r>
            <a:r>
              <a:rPr lang="en-US" altLang="zh-CN" sz="1400" dirty="0">
                <a:solidFill>
                  <a:prstClr val="white"/>
                </a:solidFill>
                <a:latin typeface="Soho Gothic Pro Light" panose="020B0303030504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most advanced solar technology worldwide</a:t>
            </a:r>
          </a:p>
        </p:txBody>
      </p:sp>
      <p:sp>
        <p:nvSpPr>
          <p:cNvPr id="53" name="等腰三角形 52">
            <a:extLst>
              <a:ext uri="{FF2B5EF4-FFF2-40B4-BE49-F238E27FC236}">
                <a16:creationId xmlns="" xmlns:a16="http://schemas.microsoft.com/office/drawing/2014/main" id="{7D4DBA54-E016-4259-BA12-DD3F9B96642A}"/>
              </a:ext>
            </a:extLst>
          </p:cNvPr>
          <p:cNvSpPr/>
          <p:nvPr/>
        </p:nvSpPr>
        <p:spPr>
          <a:xfrm rot="5400000">
            <a:off x="-7104" y="462305"/>
            <a:ext cx="460800" cy="460800"/>
          </a:xfrm>
          <a:prstGeom prst="triangle">
            <a:avLst/>
          </a:prstGeom>
          <a:solidFill>
            <a:schemeClr val="bg1">
              <a:alpha val="99000"/>
            </a:schemeClr>
          </a:solidFill>
          <a:ln w="3175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4863" tIns="54863" rIns="54863" bIns="54863" rtlCol="0" anchor="t">
            <a:spAutoFit/>
          </a:bodyPr>
          <a:lstStyle/>
          <a:p>
            <a:pPr marL="285750" indent="-285750" algn="l" defTabSz="109534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Franklin Gothic Demi"/>
            </a:endParaRPr>
          </a:p>
        </p:txBody>
      </p:sp>
      <p:sp>
        <p:nvSpPr>
          <p:cNvPr id="54" name="任意多边形: 形状 53">
            <a:extLst>
              <a:ext uri="{FF2B5EF4-FFF2-40B4-BE49-F238E27FC236}">
                <a16:creationId xmlns="" xmlns:a16="http://schemas.microsoft.com/office/drawing/2014/main" id="{378FD9F7-D297-45C1-9B10-6466150C077E}"/>
              </a:ext>
            </a:extLst>
          </p:cNvPr>
          <p:cNvSpPr/>
          <p:nvPr/>
        </p:nvSpPr>
        <p:spPr>
          <a:xfrm>
            <a:off x="285170" y="470278"/>
            <a:ext cx="3474979" cy="460800"/>
          </a:xfrm>
          <a:custGeom>
            <a:avLst/>
            <a:gdLst>
              <a:gd name="connsiteX0" fmla="*/ 0 w 3474979"/>
              <a:gd name="connsiteY0" fmla="*/ 0 h 460800"/>
              <a:gd name="connsiteX1" fmla="*/ 3474979 w 3474979"/>
              <a:gd name="connsiteY1" fmla="*/ 0 h 460800"/>
              <a:gd name="connsiteX2" fmla="*/ 3474979 w 3474979"/>
              <a:gd name="connsiteY2" fmla="*/ 460800 h 460800"/>
              <a:gd name="connsiteX3" fmla="*/ 14572 w 3474979"/>
              <a:gd name="connsiteY3" fmla="*/ 460800 h 460800"/>
              <a:gd name="connsiteX4" fmla="*/ 26831 w 3474979"/>
              <a:gd name="connsiteY4" fmla="*/ 447385 h 460800"/>
              <a:gd name="connsiteX5" fmla="*/ 460800 w 3474979"/>
              <a:gd name="connsiteY5" fmla="*/ 230400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4979" h="460800">
                <a:moveTo>
                  <a:pt x="0" y="0"/>
                </a:moveTo>
                <a:lnTo>
                  <a:pt x="3474979" y="0"/>
                </a:lnTo>
                <a:lnTo>
                  <a:pt x="3474979" y="460800"/>
                </a:lnTo>
                <a:lnTo>
                  <a:pt x="14572" y="460800"/>
                </a:lnTo>
                <a:lnTo>
                  <a:pt x="26831" y="447385"/>
                </a:lnTo>
                <a:lnTo>
                  <a:pt x="460800" y="230400"/>
                </a:ln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4863" tIns="54863" rIns="54863" bIns="548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defTabSz="109534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Franklin Gothic Demi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="" xmlns:a16="http://schemas.microsoft.com/office/drawing/2014/main" id="{DE99B771-02C2-4511-BB91-3A8A26D59D26}"/>
              </a:ext>
            </a:extLst>
          </p:cNvPr>
          <p:cNvSpPr txBox="1"/>
          <p:nvPr/>
        </p:nvSpPr>
        <p:spPr>
          <a:xfrm>
            <a:off x="669057" y="461873"/>
            <a:ext cx="33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prstClr val="white">
                    <a:lumMod val="95000"/>
                  </a:prstClr>
                </a:solidFill>
                <a:latin typeface="Soho Gothic Pro Medium" panose="020B0603030504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Thin-film power</a:t>
            </a:r>
          </a:p>
        </p:txBody>
      </p:sp>
    </p:spTree>
    <p:extLst>
      <p:ext uri="{BB962C8B-B14F-4D97-AF65-F5344CB8AC3E}">
        <p14:creationId xmlns:p14="http://schemas.microsoft.com/office/powerpoint/2010/main" val="160438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任意多边形: 形状 43">
            <a:extLst>
              <a:ext uri="{FF2B5EF4-FFF2-40B4-BE49-F238E27FC236}">
                <a16:creationId xmlns="" xmlns:a16="http://schemas.microsoft.com/office/drawing/2014/main" id="{98A57F83-8060-4394-A2C7-E2FB508D0AA2}"/>
              </a:ext>
            </a:extLst>
          </p:cNvPr>
          <p:cNvSpPr/>
          <p:nvPr/>
        </p:nvSpPr>
        <p:spPr>
          <a:xfrm>
            <a:off x="984145" y="475584"/>
            <a:ext cx="4899129" cy="460800"/>
          </a:xfrm>
          <a:custGeom>
            <a:avLst/>
            <a:gdLst>
              <a:gd name="connsiteX0" fmla="*/ 0 w 3474979"/>
              <a:gd name="connsiteY0" fmla="*/ 0 h 460800"/>
              <a:gd name="connsiteX1" fmla="*/ 3474979 w 3474979"/>
              <a:gd name="connsiteY1" fmla="*/ 0 h 460800"/>
              <a:gd name="connsiteX2" fmla="*/ 3474979 w 3474979"/>
              <a:gd name="connsiteY2" fmla="*/ 460800 h 460800"/>
              <a:gd name="connsiteX3" fmla="*/ 14572 w 3474979"/>
              <a:gd name="connsiteY3" fmla="*/ 460800 h 460800"/>
              <a:gd name="connsiteX4" fmla="*/ 26831 w 3474979"/>
              <a:gd name="connsiteY4" fmla="*/ 447385 h 460800"/>
              <a:gd name="connsiteX5" fmla="*/ 460800 w 3474979"/>
              <a:gd name="connsiteY5" fmla="*/ 230400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4979" h="460800">
                <a:moveTo>
                  <a:pt x="0" y="0"/>
                </a:moveTo>
                <a:lnTo>
                  <a:pt x="3474979" y="0"/>
                </a:lnTo>
                <a:lnTo>
                  <a:pt x="3474979" y="460800"/>
                </a:lnTo>
                <a:lnTo>
                  <a:pt x="14572" y="460800"/>
                </a:lnTo>
                <a:lnTo>
                  <a:pt x="26831" y="447385"/>
                </a:lnTo>
                <a:lnTo>
                  <a:pt x="460800" y="230400"/>
                </a:ln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4863" tIns="54863" rIns="54863" bIns="548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defTabSz="109534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Franklin Gothic Demi"/>
            </a:endParaRPr>
          </a:p>
        </p:txBody>
      </p:sp>
      <p:sp>
        <p:nvSpPr>
          <p:cNvPr id="40" name="等腰三角形 39">
            <a:extLst>
              <a:ext uri="{FF2B5EF4-FFF2-40B4-BE49-F238E27FC236}">
                <a16:creationId xmlns="" xmlns:a16="http://schemas.microsoft.com/office/drawing/2014/main" id="{82F323AE-BBAC-49F8-ACFD-6781AF39B273}"/>
              </a:ext>
            </a:extLst>
          </p:cNvPr>
          <p:cNvSpPr/>
          <p:nvPr/>
        </p:nvSpPr>
        <p:spPr>
          <a:xfrm rot="5400000">
            <a:off x="-7104" y="462305"/>
            <a:ext cx="460800" cy="460800"/>
          </a:xfrm>
          <a:prstGeom prst="triangle">
            <a:avLst/>
          </a:prstGeom>
          <a:solidFill>
            <a:schemeClr val="bg1">
              <a:alpha val="99000"/>
            </a:schemeClr>
          </a:solidFill>
          <a:ln w="3175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4863" tIns="54863" rIns="54863" bIns="54863" rtlCol="0" anchor="t">
            <a:spAutoFit/>
          </a:bodyPr>
          <a:lstStyle/>
          <a:p>
            <a:pPr marL="285750" indent="-285750" algn="l" defTabSz="109534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Franklin Gothic Demi"/>
            </a:endParaRPr>
          </a:p>
        </p:txBody>
      </p:sp>
      <p:sp>
        <p:nvSpPr>
          <p:cNvPr id="41" name="任意多边形: 形状 40">
            <a:extLst>
              <a:ext uri="{FF2B5EF4-FFF2-40B4-BE49-F238E27FC236}">
                <a16:creationId xmlns="" xmlns:a16="http://schemas.microsoft.com/office/drawing/2014/main" id="{FD068E86-A1BD-4ADE-A24A-826A1AE943A0}"/>
              </a:ext>
            </a:extLst>
          </p:cNvPr>
          <p:cNvSpPr/>
          <p:nvPr/>
        </p:nvSpPr>
        <p:spPr>
          <a:xfrm>
            <a:off x="285170" y="431641"/>
            <a:ext cx="3474979" cy="460800"/>
          </a:xfrm>
          <a:custGeom>
            <a:avLst/>
            <a:gdLst>
              <a:gd name="connsiteX0" fmla="*/ 0 w 3474979"/>
              <a:gd name="connsiteY0" fmla="*/ 0 h 460800"/>
              <a:gd name="connsiteX1" fmla="*/ 3474979 w 3474979"/>
              <a:gd name="connsiteY1" fmla="*/ 0 h 460800"/>
              <a:gd name="connsiteX2" fmla="*/ 3474979 w 3474979"/>
              <a:gd name="connsiteY2" fmla="*/ 460800 h 460800"/>
              <a:gd name="connsiteX3" fmla="*/ 14572 w 3474979"/>
              <a:gd name="connsiteY3" fmla="*/ 460800 h 460800"/>
              <a:gd name="connsiteX4" fmla="*/ 26831 w 3474979"/>
              <a:gd name="connsiteY4" fmla="*/ 447385 h 460800"/>
              <a:gd name="connsiteX5" fmla="*/ 460800 w 3474979"/>
              <a:gd name="connsiteY5" fmla="*/ 230400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4979" h="460800">
                <a:moveTo>
                  <a:pt x="0" y="0"/>
                </a:moveTo>
                <a:lnTo>
                  <a:pt x="3474979" y="0"/>
                </a:lnTo>
                <a:lnTo>
                  <a:pt x="3474979" y="460800"/>
                </a:lnTo>
                <a:lnTo>
                  <a:pt x="14572" y="460800"/>
                </a:lnTo>
                <a:lnTo>
                  <a:pt x="26831" y="447385"/>
                </a:lnTo>
                <a:lnTo>
                  <a:pt x="460800" y="230400"/>
                </a:ln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4863" tIns="54863" rIns="54863" bIns="548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defTabSz="109534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Franklin Gothic Demi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="" xmlns:a16="http://schemas.microsoft.com/office/drawing/2014/main" id="{E9A1576A-D28C-4FE7-A402-D66DEB99948D}"/>
              </a:ext>
            </a:extLst>
          </p:cNvPr>
          <p:cNvSpPr txBox="1"/>
          <p:nvPr/>
        </p:nvSpPr>
        <p:spPr>
          <a:xfrm>
            <a:off x="695459" y="463639"/>
            <a:ext cx="5805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 b="1">
                <a:solidFill>
                  <a:schemeClr val="bg1"/>
                </a:solidFill>
                <a:latin typeface="Soho Gothic Pro Medium" panose="020B0603030504020204" pitchFamily="34" charset="0"/>
                <a:cs typeface="Arial" panose="020B0604020202020204" pitchFamily="34" charset="0"/>
              </a:rPr>
              <a:t>Building Mobile Energy</a:t>
            </a:r>
            <a:endParaRPr lang="en-US" altLang="zh-CN" sz="2400" b="1" dirty="0">
              <a:solidFill>
                <a:schemeClr val="bg1"/>
              </a:solidFill>
              <a:latin typeface="Soho Gothic Pro Medium" panose="020B06030305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71245" y="3335628"/>
            <a:ext cx="2524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 smtClean="0">
                <a:solidFill>
                  <a:schemeClr val="bg1"/>
                </a:solidFill>
                <a:latin typeface="Soho Gothic Pro Medium" panose="020B0603030504020204" pitchFamily="34" charset="0"/>
                <a:cs typeface="Arial" panose="020B0604020202020204" pitchFamily="34" charset="0"/>
              </a:rPr>
              <a:t>Insert VIDEO of Subversive</a:t>
            </a:r>
            <a:endParaRPr lang="zh-CN" altLang="en-US" sz="2400" b="1" dirty="0">
              <a:solidFill>
                <a:schemeClr val="bg1"/>
              </a:solidFill>
              <a:latin typeface="Soho Gothic Pro Medium" panose="020B0603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60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84416"/>
          </a:xfrm>
          <a:prstGeom prst="rect">
            <a:avLst/>
          </a:prstGeom>
        </p:spPr>
      </p:pic>
      <p:sp>
        <p:nvSpPr>
          <p:cNvPr id="6" name="TextBox 18">
            <a:extLst>
              <a:ext uri="{FF2B5EF4-FFF2-40B4-BE49-F238E27FC236}">
                <a16:creationId xmlns="" xmlns:a16="http://schemas.microsoft.com/office/drawing/2014/main" id="{E1691047-0DC0-4412-A1ED-D35AFABF306A}"/>
              </a:ext>
            </a:extLst>
          </p:cNvPr>
          <p:cNvSpPr txBox="1"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</p:spPr>
        <p:txBody>
          <a:bodyPr wrap="square" lIns="91433" tIns="45716" rIns="91433" bIns="45716" anchor="ctr">
            <a:spAutoFit/>
          </a:bodyPr>
          <a:lstStyle/>
          <a:p>
            <a:pPr algn="ctr" eaLnBrk="1" hangingPunct="1">
              <a:defRPr/>
            </a:pPr>
            <a:endParaRPr lang="zh-CN" altLang="en-US" dirty="0">
              <a:solidFill>
                <a:srgbClr val="FFFFFF"/>
              </a:solidFill>
              <a:latin typeface="Soho Gothic Pro Light" panose="020B0303030504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41561E4-3D59-4943-8C40-C7CF4038B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457" y="755385"/>
            <a:ext cx="8109087" cy="42544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22868" y="3688713"/>
            <a:ext cx="79462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 great for the world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0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E2A17AF7-3FBB-41AA-B76A-C3CFBBC9CD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798C0C8A-4B33-4B93-A815-A6E0084D2F8D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dk1">
              <a:alpha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25B8F581-DE73-4F59-859C-AB57FE059486}"/>
              </a:ext>
            </a:extLst>
          </p:cNvPr>
          <p:cNvSpPr txBox="1"/>
          <p:nvPr/>
        </p:nvSpPr>
        <p:spPr>
          <a:xfrm>
            <a:off x="49439" y="3124899"/>
            <a:ext cx="4831317" cy="381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1"/>
                </a:solidFill>
                <a:latin typeface="Soho Gothic Pro" panose="020B0503030504020204" pitchFamily="34" charset="0"/>
                <a:cs typeface="Arial" panose="020B0604020202020204" pitchFamily="34" charset="0"/>
              </a:rPr>
              <a:t>Hanergy is a multinational clean energy company and the world‘s leading thin-film solar power company</a:t>
            </a:r>
          </a:p>
          <a:p>
            <a:pPr marL="285750" indent="-285750" algn="just" defTabSz="822952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bg1"/>
                </a:solidFill>
                <a:latin typeface="Soho Gothic Pro" panose="020B0503030504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itchFamily="34" charset="-122"/>
              </a:rPr>
              <a:t>Established:</a:t>
            </a:r>
            <a:r>
              <a:rPr lang="en-US" altLang="zh-CN" sz="1600" dirty="0">
                <a:solidFill>
                  <a:schemeClr val="bg1"/>
                </a:solidFill>
                <a:latin typeface="Soho Gothic Pro" panose="020B0503030504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itchFamily="34" charset="-122"/>
              </a:rPr>
              <a:t> </a:t>
            </a:r>
            <a:r>
              <a:rPr lang="en-US" altLang="zh-CN" sz="1600" dirty="0" smtClean="0">
                <a:solidFill>
                  <a:schemeClr val="bg1"/>
                </a:solidFill>
                <a:latin typeface="Soho Gothic Pro" panose="020B0503030504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itchFamily="34" charset="-122"/>
              </a:rPr>
              <a:t>1989</a:t>
            </a:r>
            <a:endParaRPr lang="en-US" altLang="zh-CN" sz="1600" dirty="0">
              <a:solidFill>
                <a:schemeClr val="bg1"/>
              </a:solidFill>
              <a:latin typeface="Soho Gothic Pro" panose="020B0503030504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itchFamily="34" charset="-122"/>
            </a:endParaRPr>
          </a:p>
          <a:p>
            <a:pPr marL="285750" indent="-285750" algn="just" defTabSz="822952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bg1"/>
                </a:solidFill>
                <a:latin typeface="Soho Gothic Pro" panose="020B0503030504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itchFamily="34" charset="-122"/>
              </a:rPr>
              <a:t>Headquarter</a:t>
            </a:r>
            <a:r>
              <a:rPr lang="en-US" altLang="zh-CN" sz="1600" dirty="0">
                <a:solidFill>
                  <a:schemeClr val="bg1"/>
                </a:solidFill>
                <a:latin typeface="Soho Gothic Pro" panose="020B0503030504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itchFamily="34" charset="-122"/>
              </a:rPr>
              <a:t>: Beijing</a:t>
            </a:r>
          </a:p>
          <a:p>
            <a:pPr marL="285750" indent="-285750" algn="just" defTabSz="822952" fontAlgn="base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bg1"/>
                </a:solidFill>
                <a:latin typeface="Soho Gothic Pro" panose="020B0503030504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itchFamily="34" charset="-122"/>
              </a:rPr>
              <a:t>Branches</a:t>
            </a:r>
            <a:r>
              <a:rPr lang="en-US" altLang="zh-CN" sz="1600" dirty="0">
                <a:solidFill>
                  <a:schemeClr val="bg1"/>
                </a:solidFill>
                <a:latin typeface="Soho Gothic Pro" panose="020B0503030504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itchFamily="34" charset="-122"/>
              </a:rPr>
              <a:t>: </a:t>
            </a:r>
            <a:r>
              <a:rPr lang="en-US" altLang="zh-CN" sz="1600" dirty="0">
                <a:solidFill>
                  <a:schemeClr val="bg1"/>
                </a:solidFill>
                <a:latin typeface="Soho Gothic Pro Light" panose="020B0303030504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itchFamily="34" charset="-122"/>
              </a:rPr>
              <a:t>Americas</a:t>
            </a:r>
            <a:r>
              <a:rPr lang="en-US" altLang="zh-CN" sz="1600" dirty="0">
                <a:solidFill>
                  <a:schemeClr val="bg1"/>
                </a:solidFill>
                <a:latin typeface="Soho Gothic Pro" panose="020B0503030504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itchFamily="34" charset="-122"/>
              </a:rPr>
              <a:t>, Europe, the Middle East, Asia Pacific, Africa and other regions</a:t>
            </a:r>
          </a:p>
          <a:p>
            <a:pPr marL="285750" indent="-285750" algn="just" defTabSz="822952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bg1"/>
                </a:solidFill>
                <a:latin typeface="Soho Gothic Pro" panose="020B0503030504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itchFamily="34" charset="-122"/>
              </a:rPr>
              <a:t>Staff Number</a:t>
            </a:r>
            <a:r>
              <a:rPr lang="en-US" altLang="zh-CN" sz="1600" dirty="0">
                <a:solidFill>
                  <a:schemeClr val="bg1"/>
                </a:solidFill>
                <a:latin typeface="Soho Gothic Pro" panose="020B0503030504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itchFamily="34" charset="-122"/>
              </a:rPr>
              <a:t>: 15000</a:t>
            </a:r>
          </a:p>
          <a:p>
            <a:pPr marL="285750" indent="-285750" algn="just" defTabSz="822952" fontAlgn="base" hangingPunct="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1"/>
                </a:solidFill>
                <a:latin typeface="Soho Gothic Pro" panose="020B0503030504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Hanergy Thin Film Power Group Limited: Listed on the </a:t>
            </a:r>
            <a:r>
              <a:rPr lang="en-US" altLang="zh-CN" sz="1600" dirty="0" err="1">
                <a:solidFill>
                  <a:schemeClr val="bg1"/>
                </a:solidFill>
                <a:latin typeface="Soho Gothic Pro" panose="020B0503030504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HongKong</a:t>
            </a:r>
            <a:r>
              <a:rPr lang="en-US" altLang="zh-CN" sz="1600" dirty="0">
                <a:solidFill>
                  <a:schemeClr val="bg1"/>
                </a:solidFill>
                <a:latin typeface="Soho Gothic Pro" panose="020B0503030504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Stock Exchange  (Stock Code: 00566.HK)</a:t>
            </a:r>
            <a:endParaRPr lang="en-US" altLang="zh-CN" dirty="0">
              <a:solidFill>
                <a:schemeClr val="bg1"/>
              </a:solidFill>
              <a:latin typeface="Soho Gothic Pro" panose="020B0503030504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等腰三角形 10">
            <a:extLst>
              <a:ext uri="{FF2B5EF4-FFF2-40B4-BE49-F238E27FC236}">
                <a16:creationId xmlns="" xmlns:a16="http://schemas.microsoft.com/office/drawing/2014/main" id="{22E3AE48-ED3F-4160-B8E7-2B4A362FACA9}"/>
              </a:ext>
            </a:extLst>
          </p:cNvPr>
          <p:cNvSpPr/>
          <p:nvPr/>
        </p:nvSpPr>
        <p:spPr>
          <a:xfrm rot="5400000">
            <a:off x="-7104" y="462305"/>
            <a:ext cx="460800" cy="460800"/>
          </a:xfrm>
          <a:prstGeom prst="triangle">
            <a:avLst/>
          </a:prstGeom>
          <a:solidFill>
            <a:schemeClr val="bg1">
              <a:alpha val="99000"/>
            </a:schemeClr>
          </a:solidFill>
          <a:ln w="3175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4863" tIns="54863" rIns="54863" bIns="54863" rtlCol="0" anchor="t">
            <a:spAutoFit/>
          </a:bodyPr>
          <a:lstStyle/>
          <a:p>
            <a:pPr marL="285750" indent="-285750" algn="l" defTabSz="109534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Franklin Gothic Demi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="" xmlns:a16="http://schemas.microsoft.com/office/drawing/2014/main" id="{DBD1CFA6-DD06-4A8D-B09A-FEB7FBC2B34D}"/>
              </a:ext>
            </a:extLst>
          </p:cNvPr>
          <p:cNvSpPr/>
          <p:nvPr/>
        </p:nvSpPr>
        <p:spPr>
          <a:xfrm>
            <a:off x="285170" y="470278"/>
            <a:ext cx="3474979" cy="460800"/>
          </a:xfrm>
          <a:custGeom>
            <a:avLst/>
            <a:gdLst>
              <a:gd name="connsiteX0" fmla="*/ 0 w 3474979"/>
              <a:gd name="connsiteY0" fmla="*/ 0 h 460800"/>
              <a:gd name="connsiteX1" fmla="*/ 3474979 w 3474979"/>
              <a:gd name="connsiteY1" fmla="*/ 0 h 460800"/>
              <a:gd name="connsiteX2" fmla="*/ 3474979 w 3474979"/>
              <a:gd name="connsiteY2" fmla="*/ 460800 h 460800"/>
              <a:gd name="connsiteX3" fmla="*/ 14572 w 3474979"/>
              <a:gd name="connsiteY3" fmla="*/ 460800 h 460800"/>
              <a:gd name="connsiteX4" fmla="*/ 26831 w 3474979"/>
              <a:gd name="connsiteY4" fmla="*/ 447385 h 460800"/>
              <a:gd name="connsiteX5" fmla="*/ 460800 w 3474979"/>
              <a:gd name="connsiteY5" fmla="*/ 230400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4979" h="460800">
                <a:moveTo>
                  <a:pt x="0" y="0"/>
                </a:moveTo>
                <a:lnTo>
                  <a:pt x="3474979" y="0"/>
                </a:lnTo>
                <a:lnTo>
                  <a:pt x="3474979" y="460800"/>
                </a:lnTo>
                <a:lnTo>
                  <a:pt x="14572" y="460800"/>
                </a:lnTo>
                <a:lnTo>
                  <a:pt x="26831" y="447385"/>
                </a:lnTo>
                <a:lnTo>
                  <a:pt x="460800" y="230400"/>
                </a:ln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4863" tIns="54863" rIns="54863" bIns="548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defTabSz="109534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Franklin Gothic Demi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CD688C1E-F21F-411F-B9B7-33262A833AF0}"/>
              </a:ext>
            </a:extLst>
          </p:cNvPr>
          <p:cNvSpPr txBox="1"/>
          <p:nvPr/>
        </p:nvSpPr>
        <p:spPr>
          <a:xfrm>
            <a:off x="669057" y="461873"/>
            <a:ext cx="33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 b="1" dirty="0" err="1">
                <a:solidFill>
                  <a:schemeClr val="bg1"/>
                </a:solidFill>
                <a:latin typeface="Soho Gothic Pro Medium" panose="020B0603030504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Hanergy</a:t>
            </a:r>
            <a:r>
              <a:rPr lang="en-US" altLang="zh-CN" sz="2400" b="1" dirty="0">
                <a:solidFill>
                  <a:schemeClr val="bg1"/>
                </a:solidFill>
                <a:latin typeface="Soho Gothic Pro Medium" panose="020B0603030504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Profile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Soho Gothic Pro Medium" panose="020B0603030504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30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5CBDF25B-AB7A-4A0C-8A7D-87D30D5975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84"/>
          <a:stretch/>
        </p:blipFill>
        <p:spPr>
          <a:xfrm>
            <a:off x="-6725" y="1"/>
            <a:ext cx="12198725" cy="6858000"/>
          </a:xfrm>
          <a:prstGeom prst="rect">
            <a:avLst/>
          </a:prstGeom>
        </p:spPr>
      </p:pic>
      <p:sp>
        <p:nvSpPr>
          <p:cNvPr id="75" name="TextBox 1">
            <a:extLst>
              <a:ext uri="{FF2B5EF4-FFF2-40B4-BE49-F238E27FC236}">
                <a16:creationId xmlns="" xmlns:a16="http://schemas.microsoft.com/office/drawing/2014/main" id="{43205724-F2F1-489D-9A9A-BCC8639CE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" y="0"/>
            <a:ext cx="12198725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xtLst/>
        </p:spPr>
        <p:txBody>
          <a:bodyPr wrap="square" lIns="91433" tIns="45716" rIns="91433" bIns="45716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800" b="0" dirty="0">
              <a:solidFill>
                <a:schemeClr val="bg1"/>
              </a:solidFill>
            </a:endParaRPr>
          </a:p>
        </p:txBody>
      </p:sp>
      <p:sp>
        <p:nvSpPr>
          <p:cNvPr id="40" name="Shape 241"/>
          <p:cNvSpPr/>
          <p:nvPr/>
        </p:nvSpPr>
        <p:spPr>
          <a:xfrm>
            <a:off x="3182878" y="3539942"/>
            <a:ext cx="2504011" cy="369332"/>
          </a:xfrm>
          <a:prstGeom prst="rect">
            <a:avLst/>
          </a:prstGeom>
          <a:solidFill>
            <a:srgbClr val="851105">
              <a:alpha val="76077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sz="1200" b="1" dirty="0">
                <a:solidFill>
                  <a:srgbClr val="FFFFFF"/>
                </a:solidFill>
                <a:latin typeface="Soho Gothic Pro Medium" panose="020B0603030504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微软雅黑"/>
              </a:rPr>
              <a:t>Global Solar Energy </a:t>
            </a:r>
          </a:p>
          <a:p>
            <a:pPr lvl="0" algn="ctr"/>
            <a:r>
              <a:rPr lang="en-US" sz="1200" b="1" dirty="0">
                <a:solidFill>
                  <a:srgbClr val="FFFFFF"/>
                </a:solidFill>
                <a:latin typeface="Soho Gothic Pro Medium" panose="020B0603030504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微软雅黑"/>
              </a:rPr>
              <a:t>Tucson Arizona, USA</a:t>
            </a:r>
            <a:endParaRPr sz="1200" b="1" dirty="0">
              <a:solidFill>
                <a:srgbClr val="FFFFFF"/>
              </a:solidFill>
              <a:latin typeface="Soho Gothic Pro Medium" panose="020B0603030504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微软雅黑"/>
            </a:endParaRPr>
          </a:p>
        </p:txBody>
      </p:sp>
      <p:sp>
        <p:nvSpPr>
          <p:cNvPr id="41" name="Shape 242"/>
          <p:cNvSpPr/>
          <p:nvPr/>
        </p:nvSpPr>
        <p:spPr>
          <a:xfrm>
            <a:off x="40193" y="2782669"/>
            <a:ext cx="2482969" cy="553998"/>
          </a:xfrm>
          <a:prstGeom prst="rect">
            <a:avLst/>
          </a:prstGeom>
          <a:solidFill>
            <a:srgbClr val="851105">
              <a:alpha val="76077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sz="1200" b="1" dirty="0" err="1">
                <a:solidFill>
                  <a:srgbClr val="FFFFFF"/>
                </a:solidFill>
                <a:latin typeface="Soho Gothic Pro Medium" panose="020B0603030504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微软雅黑"/>
              </a:rPr>
              <a:t>MiaSolé</a:t>
            </a:r>
            <a:r>
              <a:rPr sz="1200" b="1" dirty="0">
                <a:solidFill>
                  <a:srgbClr val="FFFFFF"/>
                </a:solidFill>
                <a:latin typeface="Soho Gothic Pro Medium" panose="020B0603030504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微软雅黑"/>
              </a:rPr>
              <a:t> Hi-Tech</a:t>
            </a:r>
            <a:endParaRPr lang="en-US" sz="1200" b="1" dirty="0">
              <a:solidFill>
                <a:srgbClr val="FFFFFF"/>
              </a:solidFill>
              <a:latin typeface="Soho Gothic Pro Medium" panose="020B0603030504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微软雅黑"/>
            </a:endParaRPr>
          </a:p>
          <a:p>
            <a:pPr lvl="0" algn="ctr"/>
            <a:r>
              <a:rPr lang="en-US" altLang="zh-CN" sz="1200" b="1" dirty="0">
                <a:solidFill>
                  <a:srgbClr val="FFFFFF"/>
                </a:solidFill>
                <a:latin typeface="Soho Gothic Pro Medium" panose="020B0603030504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微软雅黑"/>
              </a:rPr>
              <a:t>Alta Devices</a:t>
            </a:r>
            <a:endParaRPr sz="1200" b="1" dirty="0">
              <a:solidFill>
                <a:srgbClr val="FFFFFF"/>
              </a:solidFill>
              <a:latin typeface="Soho Gothic Pro Medium" panose="020B0603030504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微软雅黑"/>
            </a:endParaRPr>
          </a:p>
          <a:p>
            <a:pPr lvl="0" algn="ctr"/>
            <a:r>
              <a:rPr lang="en-US" sz="1200" b="1" dirty="0">
                <a:solidFill>
                  <a:srgbClr val="FFFFFF"/>
                </a:solidFill>
                <a:latin typeface="Soho Gothic Pro Medium" panose="020B0603030504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微软雅黑"/>
              </a:rPr>
              <a:t>Sunnyvale California, USA</a:t>
            </a:r>
            <a:endParaRPr sz="1200" b="1" dirty="0">
              <a:solidFill>
                <a:srgbClr val="FFFFFF"/>
              </a:solidFill>
              <a:latin typeface="Soho Gothic Pro Medium" panose="020B0603030504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微软雅黑"/>
            </a:endParaRPr>
          </a:p>
        </p:txBody>
      </p:sp>
      <p:sp>
        <p:nvSpPr>
          <p:cNvPr id="43" name="Shape 246"/>
          <p:cNvSpPr/>
          <p:nvPr/>
        </p:nvSpPr>
        <p:spPr>
          <a:xfrm>
            <a:off x="9901035" y="3916274"/>
            <a:ext cx="2160456" cy="369332"/>
          </a:xfrm>
          <a:prstGeom prst="rect">
            <a:avLst/>
          </a:prstGeom>
          <a:solidFill>
            <a:srgbClr val="851105">
              <a:alpha val="76077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Soho Gothic Pro Medium" panose="020B0603030504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微软雅黑"/>
              </a:rPr>
              <a:t>Hanergy </a:t>
            </a:r>
            <a:r>
              <a:rPr sz="1200" b="1" dirty="0">
                <a:solidFill>
                  <a:srgbClr val="FFFFFF"/>
                </a:solidFill>
                <a:latin typeface="Soho Gothic Pro Medium" panose="020B0603030504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微软雅黑"/>
              </a:rPr>
              <a:t>BIPV</a:t>
            </a:r>
            <a:r>
              <a:rPr lang="en-US" sz="1200" b="1" dirty="0">
                <a:solidFill>
                  <a:srgbClr val="FFFFFF"/>
                </a:solidFill>
                <a:latin typeface="Soho Gothic Pro Medium" panose="020B0603030504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微软雅黑"/>
              </a:rPr>
              <a:t> R&amp;D Center</a:t>
            </a:r>
            <a:endParaRPr sz="1200" b="1" dirty="0">
              <a:solidFill>
                <a:srgbClr val="FFFFFF"/>
              </a:solidFill>
              <a:latin typeface="Soho Gothic Pro Medium" panose="020B0603030504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微软雅黑"/>
            </a:endParaRPr>
          </a:p>
          <a:p>
            <a:pPr lvl="0" algn="ctr"/>
            <a:r>
              <a:rPr lang="en-US" sz="1200" b="1" dirty="0" err="1">
                <a:solidFill>
                  <a:srgbClr val="FFFFFF"/>
                </a:solidFill>
                <a:latin typeface="Soho Gothic Pro Medium" panose="020B0603030504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微软雅黑"/>
              </a:rPr>
              <a:t>Wujin</a:t>
            </a:r>
            <a:r>
              <a:rPr lang="en-US" sz="1200" b="1" dirty="0">
                <a:solidFill>
                  <a:srgbClr val="FFFFFF"/>
                </a:solidFill>
                <a:latin typeface="Soho Gothic Pro Medium" panose="020B0603030504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微软雅黑"/>
              </a:rPr>
              <a:t> Jiangsu, China</a:t>
            </a:r>
            <a:endParaRPr sz="1200" b="1" dirty="0">
              <a:solidFill>
                <a:srgbClr val="FFFFFF"/>
              </a:solidFill>
              <a:latin typeface="Soho Gothic Pro Medium" panose="020B0603030504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微软雅黑"/>
            </a:endParaRPr>
          </a:p>
        </p:txBody>
      </p:sp>
      <p:sp>
        <p:nvSpPr>
          <p:cNvPr id="46" name="Shape 250"/>
          <p:cNvSpPr/>
          <p:nvPr/>
        </p:nvSpPr>
        <p:spPr>
          <a:xfrm>
            <a:off x="6698947" y="3465432"/>
            <a:ext cx="2535574" cy="369332"/>
          </a:xfrm>
          <a:prstGeom prst="rect">
            <a:avLst/>
          </a:prstGeom>
          <a:solidFill>
            <a:srgbClr val="851105">
              <a:alpha val="76077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sz="1200" b="1" dirty="0" err="1">
                <a:solidFill>
                  <a:srgbClr val="FFFFFF"/>
                </a:solidFill>
                <a:latin typeface="Soho Gothic Pro Medium" panose="020B0603030504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微软雅黑"/>
              </a:rPr>
              <a:t>Solibro</a:t>
            </a:r>
            <a:r>
              <a:rPr sz="1200" b="1" dirty="0">
                <a:solidFill>
                  <a:srgbClr val="FFFFFF"/>
                </a:solidFill>
                <a:latin typeface="Soho Gothic Pro Medium" panose="020B0603030504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微软雅黑"/>
              </a:rPr>
              <a:t> Hi-Tech</a:t>
            </a:r>
          </a:p>
          <a:p>
            <a:pPr lvl="0" algn="ctr"/>
            <a:r>
              <a:rPr lang="en-US" sz="1200" b="1" dirty="0" err="1">
                <a:solidFill>
                  <a:srgbClr val="FFFFFF"/>
                </a:solidFill>
                <a:latin typeface="Soho Gothic Pro Medium" panose="020B0603030504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微软雅黑"/>
              </a:rPr>
              <a:t>Thalheim</a:t>
            </a:r>
            <a:r>
              <a:rPr lang="en-US" sz="1200" b="1" dirty="0">
                <a:solidFill>
                  <a:srgbClr val="FFFFFF"/>
                </a:solidFill>
                <a:latin typeface="Soho Gothic Pro Medium" panose="020B0603030504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微软雅黑"/>
              </a:rPr>
              <a:t>, Germany</a:t>
            </a:r>
            <a:endParaRPr sz="1200" b="1" dirty="0">
              <a:solidFill>
                <a:srgbClr val="FFFFFF"/>
              </a:solidFill>
              <a:latin typeface="Soho Gothic Pro Medium" panose="020B0603030504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微软雅黑"/>
            </a:endParaRPr>
          </a:p>
        </p:txBody>
      </p:sp>
      <p:sp>
        <p:nvSpPr>
          <p:cNvPr id="49" name="Shape 255"/>
          <p:cNvSpPr/>
          <p:nvPr/>
        </p:nvSpPr>
        <p:spPr>
          <a:xfrm>
            <a:off x="9798024" y="3060284"/>
            <a:ext cx="2495593" cy="369332"/>
          </a:xfrm>
          <a:prstGeom prst="rect">
            <a:avLst/>
          </a:prstGeom>
          <a:solidFill>
            <a:srgbClr val="851105">
              <a:alpha val="76077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Soho Gothic Pro Medium" panose="020B0603030504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微软雅黑"/>
              </a:rPr>
              <a:t>Hanergy Global R&amp;D Center</a:t>
            </a:r>
            <a:endParaRPr sz="1200" b="1" dirty="0">
              <a:solidFill>
                <a:srgbClr val="FFFFFF"/>
              </a:solidFill>
              <a:latin typeface="Soho Gothic Pro Medium" panose="020B0603030504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微软雅黑"/>
            </a:endParaRPr>
          </a:p>
          <a:p>
            <a:pPr lvl="0" algn="ctr"/>
            <a:r>
              <a:rPr lang="en-US" sz="1200" b="1" dirty="0">
                <a:solidFill>
                  <a:srgbClr val="FFFFFF"/>
                </a:solidFill>
                <a:latin typeface="Soho Gothic Pro Medium" panose="020B0603030504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微软雅黑"/>
              </a:rPr>
              <a:t>Beijing, China</a:t>
            </a:r>
            <a:endParaRPr sz="1200" b="1" dirty="0">
              <a:solidFill>
                <a:srgbClr val="FFFFFF"/>
              </a:solidFill>
              <a:latin typeface="Soho Gothic Pro Medium" panose="020B0603030504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微软雅黑"/>
            </a:endParaRPr>
          </a:p>
        </p:txBody>
      </p:sp>
      <p:sp>
        <p:nvSpPr>
          <p:cNvPr id="52" name="Shape 251"/>
          <p:cNvSpPr/>
          <p:nvPr/>
        </p:nvSpPr>
        <p:spPr>
          <a:xfrm>
            <a:off x="6656863" y="2253116"/>
            <a:ext cx="2577658" cy="369332"/>
          </a:xfrm>
          <a:prstGeom prst="rect">
            <a:avLst/>
          </a:prstGeom>
          <a:solidFill>
            <a:srgbClr val="851105">
              <a:alpha val="76077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sz="1200" b="1" dirty="0" err="1">
                <a:solidFill>
                  <a:srgbClr val="FFFFFF"/>
                </a:solidFill>
                <a:latin typeface="Soho Gothic Pro Medium" panose="020B0603030504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微软雅黑"/>
              </a:rPr>
              <a:t>Solibro</a:t>
            </a:r>
            <a:r>
              <a:rPr sz="1200" b="1" dirty="0">
                <a:solidFill>
                  <a:srgbClr val="FFFFFF"/>
                </a:solidFill>
                <a:latin typeface="Soho Gothic Pro Medium" panose="020B0603030504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微软雅黑"/>
              </a:rPr>
              <a:t> Research AB</a:t>
            </a:r>
          </a:p>
          <a:p>
            <a:pPr lvl="0" algn="ctr"/>
            <a:r>
              <a:rPr lang="en-US" sz="1200" b="1" dirty="0">
                <a:solidFill>
                  <a:srgbClr val="FFFFFF"/>
                </a:solidFill>
                <a:latin typeface="Soho Gothic Pro Medium" panose="020B0603030504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微软雅黑"/>
              </a:rPr>
              <a:t>Uppsala, Sweden </a:t>
            </a:r>
            <a:endParaRPr sz="1200" b="1" dirty="0">
              <a:solidFill>
                <a:srgbClr val="FFFFFF"/>
              </a:solidFill>
              <a:latin typeface="Soho Gothic Pro Medium" panose="020B0603030504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微软雅黑"/>
            </a:endParaRPr>
          </a:p>
        </p:txBody>
      </p:sp>
      <p:sp>
        <p:nvSpPr>
          <p:cNvPr id="53" name="Shape 239"/>
          <p:cNvSpPr/>
          <p:nvPr/>
        </p:nvSpPr>
        <p:spPr>
          <a:xfrm>
            <a:off x="8553656" y="4587598"/>
            <a:ext cx="1950752" cy="369332"/>
          </a:xfrm>
          <a:prstGeom prst="rect">
            <a:avLst/>
          </a:prstGeom>
          <a:solidFill>
            <a:srgbClr val="851105">
              <a:alpha val="76077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Soho Gothic Pro Medium" panose="020B0603030504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微软雅黑"/>
              </a:rPr>
              <a:t>Hanergy R&amp;D Lab</a:t>
            </a:r>
            <a:endParaRPr sz="1200" b="1" dirty="0">
              <a:solidFill>
                <a:srgbClr val="FFFFFF"/>
              </a:solidFill>
              <a:latin typeface="Soho Gothic Pro Medium" panose="020B0603030504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微软雅黑"/>
            </a:endParaRPr>
          </a:p>
          <a:p>
            <a:pPr lvl="0" algn="ctr"/>
            <a:r>
              <a:rPr lang="en-US" sz="1200" b="1" dirty="0">
                <a:solidFill>
                  <a:srgbClr val="FFFFFF"/>
                </a:solidFill>
                <a:latin typeface="Soho Gothic Pro Medium" panose="020B0603030504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微软雅黑"/>
              </a:rPr>
              <a:t>Chengdu Sichuan, China</a:t>
            </a:r>
            <a:endParaRPr sz="1200" b="1" dirty="0">
              <a:solidFill>
                <a:srgbClr val="FFFFFF"/>
              </a:solidFill>
              <a:latin typeface="Soho Gothic Pro Medium" panose="020B0603030504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微软雅黑"/>
            </a:endParaRPr>
          </a:p>
        </p:txBody>
      </p:sp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D52ED9A6-5785-4343-BAA4-80B0B8033D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5" r="1265"/>
          <a:stretch>
            <a:fillRect/>
          </a:stretch>
        </p:blipFill>
        <p:spPr>
          <a:xfrm>
            <a:off x="169374" y="1624922"/>
            <a:ext cx="1040400" cy="1040229"/>
          </a:xfrm>
          <a:custGeom>
            <a:avLst/>
            <a:gdLst>
              <a:gd name="connsiteX0" fmla="*/ 519347 w 1040400"/>
              <a:gd name="connsiteY0" fmla="*/ 0 h 1040229"/>
              <a:gd name="connsiteX1" fmla="*/ 521053 w 1040400"/>
              <a:gd name="connsiteY1" fmla="*/ 0 h 1040229"/>
              <a:gd name="connsiteX2" fmla="*/ 625039 w 1040400"/>
              <a:gd name="connsiteY2" fmla="*/ 10483 h 1040229"/>
              <a:gd name="connsiteX3" fmla="*/ 1040400 w 1040400"/>
              <a:gd name="connsiteY3" fmla="*/ 520114 h 1040229"/>
              <a:gd name="connsiteX4" fmla="*/ 625039 w 1040400"/>
              <a:gd name="connsiteY4" fmla="*/ 1029746 h 1040229"/>
              <a:gd name="connsiteX5" fmla="*/ 521043 w 1040400"/>
              <a:gd name="connsiteY5" fmla="*/ 1040229 h 1040229"/>
              <a:gd name="connsiteX6" fmla="*/ 519357 w 1040400"/>
              <a:gd name="connsiteY6" fmla="*/ 1040229 h 1040229"/>
              <a:gd name="connsiteX7" fmla="*/ 415361 w 1040400"/>
              <a:gd name="connsiteY7" fmla="*/ 1029746 h 1040229"/>
              <a:gd name="connsiteX8" fmla="*/ 0 w 1040400"/>
              <a:gd name="connsiteY8" fmla="*/ 520114 h 1040229"/>
              <a:gd name="connsiteX9" fmla="*/ 415361 w 1040400"/>
              <a:gd name="connsiteY9" fmla="*/ 10483 h 104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0400" h="1040229">
                <a:moveTo>
                  <a:pt x="519347" y="0"/>
                </a:moveTo>
                <a:lnTo>
                  <a:pt x="521053" y="0"/>
                </a:lnTo>
                <a:lnTo>
                  <a:pt x="625039" y="10483"/>
                </a:lnTo>
                <a:cubicBezTo>
                  <a:pt x="862085" y="58989"/>
                  <a:pt x="1040400" y="268728"/>
                  <a:pt x="1040400" y="520114"/>
                </a:cubicBezTo>
                <a:cubicBezTo>
                  <a:pt x="1040400" y="771501"/>
                  <a:pt x="862085" y="981239"/>
                  <a:pt x="625039" y="1029746"/>
                </a:cubicBezTo>
                <a:lnTo>
                  <a:pt x="521043" y="1040229"/>
                </a:lnTo>
                <a:lnTo>
                  <a:pt x="519357" y="1040229"/>
                </a:lnTo>
                <a:lnTo>
                  <a:pt x="415361" y="1029746"/>
                </a:lnTo>
                <a:cubicBezTo>
                  <a:pt x="178315" y="981239"/>
                  <a:pt x="0" y="771501"/>
                  <a:pt x="0" y="520114"/>
                </a:cubicBezTo>
                <a:cubicBezTo>
                  <a:pt x="0" y="268728"/>
                  <a:pt x="178315" y="58989"/>
                  <a:pt x="415361" y="10483"/>
                </a:cubicBezTo>
                <a:close/>
              </a:path>
            </a:pathLst>
          </a:custGeom>
        </p:spPr>
      </p:pic>
      <p:pic>
        <p:nvPicPr>
          <p:cNvPr id="60" name="图片 59">
            <a:extLst>
              <a:ext uri="{FF2B5EF4-FFF2-40B4-BE49-F238E27FC236}">
                <a16:creationId xmlns="" xmlns:a16="http://schemas.microsoft.com/office/drawing/2014/main" id="{22D8551D-FB2E-4C0A-8F11-DF9DFE17F2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5" t="594" r="1265" b="594"/>
          <a:stretch>
            <a:fillRect/>
          </a:stretch>
        </p:blipFill>
        <p:spPr>
          <a:xfrm>
            <a:off x="1331678" y="1599285"/>
            <a:ext cx="1040400" cy="1040400"/>
          </a:xfrm>
          <a:custGeom>
            <a:avLst/>
            <a:gdLst>
              <a:gd name="connsiteX0" fmla="*/ 520200 w 1040400"/>
              <a:gd name="connsiteY0" fmla="*/ 0 h 1040400"/>
              <a:gd name="connsiteX1" fmla="*/ 1040400 w 1040400"/>
              <a:gd name="connsiteY1" fmla="*/ 520200 h 1040400"/>
              <a:gd name="connsiteX2" fmla="*/ 520200 w 1040400"/>
              <a:gd name="connsiteY2" fmla="*/ 1040400 h 1040400"/>
              <a:gd name="connsiteX3" fmla="*/ 0 w 1040400"/>
              <a:gd name="connsiteY3" fmla="*/ 520200 h 1040400"/>
              <a:gd name="connsiteX4" fmla="*/ 520200 w 1040400"/>
              <a:gd name="connsiteY4" fmla="*/ 0 h 104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400" h="1040400">
                <a:moveTo>
                  <a:pt x="520200" y="0"/>
                </a:moveTo>
                <a:cubicBezTo>
                  <a:pt x="807499" y="0"/>
                  <a:pt x="1040400" y="232901"/>
                  <a:pt x="1040400" y="520200"/>
                </a:cubicBezTo>
                <a:cubicBezTo>
                  <a:pt x="1040400" y="807499"/>
                  <a:pt x="807499" y="1040400"/>
                  <a:pt x="520200" y="1040400"/>
                </a:cubicBezTo>
                <a:cubicBezTo>
                  <a:pt x="232901" y="1040400"/>
                  <a:pt x="0" y="807499"/>
                  <a:pt x="0" y="520200"/>
                </a:cubicBezTo>
                <a:cubicBezTo>
                  <a:pt x="0" y="232901"/>
                  <a:pt x="232901" y="0"/>
                  <a:pt x="520200" y="0"/>
                </a:cubicBezTo>
                <a:close/>
              </a:path>
            </a:pathLst>
          </a:custGeom>
        </p:spPr>
      </p:pic>
      <p:pic>
        <p:nvPicPr>
          <p:cNvPr id="61" name="图片 60">
            <a:extLst>
              <a:ext uri="{FF2B5EF4-FFF2-40B4-BE49-F238E27FC236}">
                <a16:creationId xmlns="" xmlns:a16="http://schemas.microsoft.com/office/drawing/2014/main" id="{4E0D610F-5D8A-40ED-983C-A512D48610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5" t="594" r="1265" b="594"/>
          <a:stretch>
            <a:fillRect/>
          </a:stretch>
        </p:blipFill>
        <p:spPr>
          <a:xfrm>
            <a:off x="3914683" y="2284005"/>
            <a:ext cx="1040400" cy="1040400"/>
          </a:xfrm>
          <a:custGeom>
            <a:avLst/>
            <a:gdLst>
              <a:gd name="connsiteX0" fmla="*/ 520200 w 1040400"/>
              <a:gd name="connsiteY0" fmla="*/ 0 h 1040400"/>
              <a:gd name="connsiteX1" fmla="*/ 1040400 w 1040400"/>
              <a:gd name="connsiteY1" fmla="*/ 520200 h 1040400"/>
              <a:gd name="connsiteX2" fmla="*/ 520200 w 1040400"/>
              <a:gd name="connsiteY2" fmla="*/ 1040400 h 1040400"/>
              <a:gd name="connsiteX3" fmla="*/ 0 w 1040400"/>
              <a:gd name="connsiteY3" fmla="*/ 520200 h 1040400"/>
              <a:gd name="connsiteX4" fmla="*/ 520200 w 1040400"/>
              <a:gd name="connsiteY4" fmla="*/ 0 h 104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400" h="1040400">
                <a:moveTo>
                  <a:pt x="520200" y="0"/>
                </a:moveTo>
                <a:cubicBezTo>
                  <a:pt x="807499" y="0"/>
                  <a:pt x="1040400" y="232901"/>
                  <a:pt x="1040400" y="520200"/>
                </a:cubicBezTo>
                <a:cubicBezTo>
                  <a:pt x="1040400" y="807499"/>
                  <a:pt x="807499" y="1040400"/>
                  <a:pt x="520200" y="1040400"/>
                </a:cubicBezTo>
                <a:cubicBezTo>
                  <a:pt x="232901" y="1040400"/>
                  <a:pt x="0" y="807499"/>
                  <a:pt x="0" y="520200"/>
                </a:cubicBezTo>
                <a:cubicBezTo>
                  <a:pt x="0" y="232901"/>
                  <a:pt x="232901" y="0"/>
                  <a:pt x="520200" y="0"/>
                </a:cubicBezTo>
                <a:close/>
              </a:path>
            </a:pathLst>
          </a:custGeom>
        </p:spPr>
      </p:pic>
      <p:pic>
        <p:nvPicPr>
          <p:cNvPr id="62" name="图片 61">
            <a:extLst>
              <a:ext uri="{FF2B5EF4-FFF2-40B4-BE49-F238E27FC236}">
                <a16:creationId xmlns="" xmlns:a16="http://schemas.microsoft.com/office/drawing/2014/main" id="{23DFB00C-2DB4-4AAD-9CAD-AB772AB8A36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5" t="594" r="1265" b="594"/>
          <a:stretch>
            <a:fillRect/>
          </a:stretch>
        </p:blipFill>
        <p:spPr>
          <a:xfrm>
            <a:off x="7712883" y="1121217"/>
            <a:ext cx="1040400" cy="1040400"/>
          </a:xfrm>
          <a:custGeom>
            <a:avLst/>
            <a:gdLst>
              <a:gd name="connsiteX0" fmla="*/ 520200 w 1040400"/>
              <a:gd name="connsiteY0" fmla="*/ 0 h 1040400"/>
              <a:gd name="connsiteX1" fmla="*/ 1040400 w 1040400"/>
              <a:gd name="connsiteY1" fmla="*/ 520200 h 1040400"/>
              <a:gd name="connsiteX2" fmla="*/ 520200 w 1040400"/>
              <a:gd name="connsiteY2" fmla="*/ 1040400 h 1040400"/>
              <a:gd name="connsiteX3" fmla="*/ 0 w 1040400"/>
              <a:gd name="connsiteY3" fmla="*/ 520200 h 1040400"/>
              <a:gd name="connsiteX4" fmla="*/ 520200 w 1040400"/>
              <a:gd name="connsiteY4" fmla="*/ 0 h 104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400" h="1040400">
                <a:moveTo>
                  <a:pt x="520200" y="0"/>
                </a:moveTo>
                <a:cubicBezTo>
                  <a:pt x="807499" y="0"/>
                  <a:pt x="1040400" y="232901"/>
                  <a:pt x="1040400" y="520200"/>
                </a:cubicBezTo>
                <a:cubicBezTo>
                  <a:pt x="1040400" y="807499"/>
                  <a:pt x="807499" y="1040400"/>
                  <a:pt x="520200" y="1040400"/>
                </a:cubicBezTo>
                <a:cubicBezTo>
                  <a:pt x="232901" y="1040400"/>
                  <a:pt x="0" y="807499"/>
                  <a:pt x="0" y="520200"/>
                </a:cubicBezTo>
                <a:cubicBezTo>
                  <a:pt x="0" y="232901"/>
                  <a:pt x="232901" y="0"/>
                  <a:pt x="520200" y="0"/>
                </a:cubicBezTo>
                <a:close/>
              </a:path>
            </a:pathLst>
          </a:custGeom>
        </p:spPr>
      </p:pic>
      <p:pic>
        <p:nvPicPr>
          <p:cNvPr id="63" name="图片 62">
            <a:extLst>
              <a:ext uri="{FF2B5EF4-FFF2-40B4-BE49-F238E27FC236}">
                <a16:creationId xmlns="" xmlns:a16="http://schemas.microsoft.com/office/drawing/2014/main" id="{CDA31D9D-6865-4622-A70B-E1211DC4921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5" r="1265"/>
          <a:stretch>
            <a:fillRect/>
          </a:stretch>
        </p:blipFill>
        <p:spPr>
          <a:xfrm>
            <a:off x="7192683" y="3935215"/>
            <a:ext cx="1040400" cy="1027543"/>
          </a:xfrm>
          <a:custGeom>
            <a:avLst/>
            <a:gdLst>
              <a:gd name="connsiteX0" fmla="*/ 456425 w 1040400"/>
              <a:gd name="connsiteY0" fmla="*/ 0 h 1027543"/>
              <a:gd name="connsiteX1" fmla="*/ 583975 w 1040400"/>
              <a:gd name="connsiteY1" fmla="*/ 0 h 1027543"/>
              <a:gd name="connsiteX2" fmla="*/ 625039 w 1040400"/>
              <a:gd name="connsiteY2" fmla="*/ 4140 h 1027543"/>
              <a:gd name="connsiteX3" fmla="*/ 1040400 w 1040400"/>
              <a:gd name="connsiteY3" fmla="*/ 513771 h 1027543"/>
              <a:gd name="connsiteX4" fmla="*/ 625039 w 1040400"/>
              <a:gd name="connsiteY4" fmla="*/ 1023402 h 1027543"/>
              <a:gd name="connsiteX5" fmla="*/ 583965 w 1040400"/>
              <a:gd name="connsiteY5" fmla="*/ 1027543 h 1027543"/>
              <a:gd name="connsiteX6" fmla="*/ 456435 w 1040400"/>
              <a:gd name="connsiteY6" fmla="*/ 1027543 h 1027543"/>
              <a:gd name="connsiteX7" fmla="*/ 415361 w 1040400"/>
              <a:gd name="connsiteY7" fmla="*/ 1023402 h 1027543"/>
              <a:gd name="connsiteX8" fmla="*/ 0 w 1040400"/>
              <a:gd name="connsiteY8" fmla="*/ 513771 h 1027543"/>
              <a:gd name="connsiteX9" fmla="*/ 415361 w 1040400"/>
              <a:gd name="connsiteY9" fmla="*/ 4140 h 102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0400" h="1027543">
                <a:moveTo>
                  <a:pt x="456425" y="0"/>
                </a:moveTo>
                <a:lnTo>
                  <a:pt x="583975" y="0"/>
                </a:lnTo>
                <a:lnTo>
                  <a:pt x="625039" y="4140"/>
                </a:lnTo>
                <a:cubicBezTo>
                  <a:pt x="862085" y="52646"/>
                  <a:pt x="1040400" y="262384"/>
                  <a:pt x="1040400" y="513771"/>
                </a:cubicBezTo>
                <a:cubicBezTo>
                  <a:pt x="1040400" y="765158"/>
                  <a:pt x="862085" y="974896"/>
                  <a:pt x="625039" y="1023402"/>
                </a:cubicBezTo>
                <a:lnTo>
                  <a:pt x="583965" y="1027543"/>
                </a:lnTo>
                <a:lnTo>
                  <a:pt x="456435" y="1027543"/>
                </a:lnTo>
                <a:lnTo>
                  <a:pt x="415361" y="1023402"/>
                </a:lnTo>
                <a:cubicBezTo>
                  <a:pt x="178315" y="974896"/>
                  <a:pt x="0" y="765158"/>
                  <a:pt x="0" y="513771"/>
                </a:cubicBezTo>
                <a:cubicBezTo>
                  <a:pt x="0" y="262384"/>
                  <a:pt x="178315" y="52646"/>
                  <a:pt x="415361" y="4140"/>
                </a:cubicBezTo>
                <a:close/>
              </a:path>
            </a:pathLst>
          </a:custGeom>
        </p:spPr>
      </p:pic>
      <p:pic>
        <p:nvPicPr>
          <p:cNvPr id="67" name="图片 66">
            <a:extLst>
              <a:ext uri="{FF2B5EF4-FFF2-40B4-BE49-F238E27FC236}">
                <a16:creationId xmlns="" xmlns:a16="http://schemas.microsoft.com/office/drawing/2014/main" id="{683F4727-D036-46F8-9CF6-432EE317ECE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5" t="594" r="1265" b="594"/>
          <a:stretch>
            <a:fillRect/>
          </a:stretch>
        </p:blipFill>
        <p:spPr>
          <a:xfrm>
            <a:off x="9619032" y="4989398"/>
            <a:ext cx="1040400" cy="1040400"/>
          </a:xfrm>
          <a:custGeom>
            <a:avLst/>
            <a:gdLst>
              <a:gd name="connsiteX0" fmla="*/ 520200 w 1040400"/>
              <a:gd name="connsiteY0" fmla="*/ 0 h 1040400"/>
              <a:gd name="connsiteX1" fmla="*/ 1040400 w 1040400"/>
              <a:gd name="connsiteY1" fmla="*/ 520200 h 1040400"/>
              <a:gd name="connsiteX2" fmla="*/ 520200 w 1040400"/>
              <a:gd name="connsiteY2" fmla="*/ 1040400 h 1040400"/>
              <a:gd name="connsiteX3" fmla="*/ 0 w 1040400"/>
              <a:gd name="connsiteY3" fmla="*/ 520200 h 1040400"/>
              <a:gd name="connsiteX4" fmla="*/ 520200 w 1040400"/>
              <a:gd name="connsiteY4" fmla="*/ 0 h 104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400" h="1040400">
                <a:moveTo>
                  <a:pt x="520200" y="0"/>
                </a:moveTo>
                <a:cubicBezTo>
                  <a:pt x="807499" y="0"/>
                  <a:pt x="1040400" y="232901"/>
                  <a:pt x="1040400" y="520200"/>
                </a:cubicBezTo>
                <a:cubicBezTo>
                  <a:pt x="1040400" y="807499"/>
                  <a:pt x="807499" y="1040400"/>
                  <a:pt x="520200" y="1040400"/>
                </a:cubicBezTo>
                <a:cubicBezTo>
                  <a:pt x="232901" y="1040400"/>
                  <a:pt x="0" y="807499"/>
                  <a:pt x="0" y="520200"/>
                </a:cubicBezTo>
                <a:cubicBezTo>
                  <a:pt x="0" y="232901"/>
                  <a:pt x="232901" y="0"/>
                  <a:pt x="520200" y="0"/>
                </a:cubicBezTo>
                <a:close/>
              </a:path>
            </a:pathLst>
          </a:custGeom>
        </p:spPr>
      </p:pic>
      <p:pic>
        <p:nvPicPr>
          <p:cNvPr id="66" name="图片 65">
            <a:extLst>
              <a:ext uri="{FF2B5EF4-FFF2-40B4-BE49-F238E27FC236}">
                <a16:creationId xmlns="" xmlns:a16="http://schemas.microsoft.com/office/drawing/2014/main" id="{0417A599-5010-4AE1-A2E0-E19133B72B6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5" t="594" r="1265" b="594"/>
          <a:stretch>
            <a:fillRect/>
          </a:stretch>
        </p:blipFill>
        <p:spPr>
          <a:xfrm>
            <a:off x="11149432" y="4311858"/>
            <a:ext cx="1040400" cy="1040400"/>
          </a:xfrm>
          <a:custGeom>
            <a:avLst/>
            <a:gdLst>
              <a:gd name="connsiteX0" fmla="*/ 520200 w 1040400"/>
              <a:gd name="connsiteY0" fmla="*/ 0 h 1040400"/>
              <a:gd name="connsiteX1" fmla="*/ 1040400 w 1040400"/>
              <a:gd name="connsiteY1" fmla="*/ 520200 h 1040400"/>
              <a:gd name="connsiteX2" fmla="*/ 520200 w 1040400"/>
              <a:gd name="connsiteY2" fmla="*/ 1040400 h 1040400"/>
              <a:gd name="connsiteX3" fmla="*/ 0 w 1040400"/>
              <a:gd name="connsiteY3" fmla="*/ 520200 h 1040400"/>
              <a:gd name="connsiteX4" fmla="*/ 520200 w 1040400"/>
              <a:gd name="connsiteY4" fmla="*/ 0 h 104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400" h="1040400">
                <a:moveTo>
                  <a:pt x="520200" y="0"/>
                </a:moveTo>
                <a:cubicBezTo>
                  <a:pt x="807499" y="0"/>
                  <a:pt x="1040400" y="232901"/>
                  <a:pt x="1040400" y="520200"/>
                </a:cubicBezTo>
                <a:cubicBezTo>
                  <a:pt x="1040400" y="807499"/>
                  <a:pt x="807499" y="1040400"/>
                  <a:pt x="520200" y="1040400"/>
                </a:cubicBezTo>
                <a:cubicBezTo>
                  <a:pt x="232901" y="1040400"/>
                  <a:pt x="0" y="807499"/>
                  <a:pt x="0" y="520200"/>
                </a:cubicBezTo>
                <a:cubicBezTo>
                  <a:pt x="0" y="232901"/>
                  <a:pt x="232901" y="0"/>
                  <a:pt x="520200" y="0"/>
                </a:cubicBezTo>
                <a:close/>
              </a:path>
            </a:pathLst>
          </a:custGeom>
        </p:spPr>
      </p:pic>
      <p:pic>
        <p:nvPicPr>
          <p:cNvPr id="65" name="图片 64">
            <a:extLst>
              <a:ext uri="{FF2B5EF4-FFF2-40B4-BE49-F238E27FC236}">
                <a16:creationId xmlns="" xmlns:a16="http://schemas.microsoft.com/office/drawing/2014/main" id="{E515AC57-D21E-4761-BF57-AD36C379D9D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5" t="594" r="1265" b="594"/>
          <a:stretch>
            <a:fillRect/>
          </a:stretch>
        </p:blipFill>
        <p:spPr>
          <a:xfrm>
            <a:off x="10364113" y="1916047"/>
            <a:ext cx="1040400" cy="1040400"/>
          </a:xfrm>
          <a:custGeom>
            <a:avLst/>
            <a:gdLst>
              <a:gd name="connsiteX0" fmla="*/ 520200 w 1040400"/>
              <a:gd name="connsiteY0" fmla="*/ 0 h 1040400"/>
              <a:gd name="connsiteX1" fmla="*/ 1040400 w 1040400"/>
              <a:gd name="connsiteY1" fmla="*/ 520200 h 1040400"/>
              <a:gd name="connsiteX2" fmla="*/ 520200 w 1040400"/>
              <a:gd name="connsiteY2" fmla="*/ 1040400 h 1040400"/>
              <a:gd name="connsiteX3" fmla="*/ 0 w 1040400"/>
              <a:gd name="connsiteY3" fmla="*/ 520200 h 1040400"/>
              <a:gd name="connsiteX4" fmla="*/ 520200 w 1040400"/>
              <a:gd name="connsiteY4" fmla="*/ 0 h 104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400" h="1040400">
                <a:moveTo>
                  <a:pt x="520200" y="0"/>
                </a:moveTo>
                <a:cubicBezTo>
                  <a:pt x="807499" y="0"/>
                  <a:pt x="1040400" y="232901"/>
                  <a:pt x="1040400" y="520200"/>
                </a:cubicBezTo>
                <a:cubicBezTo>
                  <a:pt x="1040400" y="807499"/>
                  <a:pt x="807499" y="1040400"/>
                  <a:pt x="520200" y="1040400"/>
                </a:cubicBezTo>
                <a:cubicBezTo>
                  <a:pt x="232901" y="1040400"/>
                  <a:pt x="0" y="807499"/>
                  <a:pt x="0" y="520200"/>
                </a:cubicBezTo>
                <a:cubicBezTo>
                  <a:pt x="0" y="232901"/>
                  <a:pt x="232901" y="0"/>
                  <a:pt x="520200" y="0"/>
                </a:cubicBezTo>
                <a:close/>
              </a:path>
            </a:pathLst>
          </a:custGeom>
        </p:spPr>
      </p:pic>
      <p:sp>
        <p:nvSpPr>
          <p:cNvPr id="24" name="椭圆 23">
            <a:extLst>
              <a:ext uri="{FF2B5EF4-FFF2-40B4-BE49-F238E27FC236}">
                <a16:creationId xmlns="" xmlns:a16="http://schemas.microsoft.com/office/drawing/2014/main" id="{62B97CBD-7BBF-4D3C-BAEB-580B18D6A6A5}"/>
              </a:ext>
            </a:extLst>
          </p:cNvPr>
          <p:cNvSpPr/>
          <p:nvPr/>
        </p:nvSpPr>
        <p:spPr>
          <a:xfrm>
            <a:off x="2433162" y="3465432"/>
            <a:ext cx="180000" cy="180000"/>
          </a:xfrm>
          <a:prstGeom prst="ellipse">
            <a:avLst/>
          </a:prstGeom>
          <a:solidFill>
            <a:srgbClr val="FF0000"/>
          </a:solidFill>
          <a:ln w="3175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4863" tIns="54863" rIns="54863" bIns="54863" rtlCol="0" anchor="t">
            <a:spAutoFit/>
          </a:bodyPr>
          <a:lstStyle/>
          <a:p>
            <a:pPr marL="285750" indent="-285750" algn="l" defTabSz="109534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Franklin Gothic Demi"/>
            </a:endParaRPr>
          </a:p>
        </p:txBody>
      </p:sp>
      <p:sp>
        <p:nvSpPr>
          <p:cNvPr id="68" name="椭圆 67">
            <a:extLst>
              <a:ext uri="{FF2B5EF4-FFF2-40B4-BE49-F238E27FC236}">
                <a16:creationId xmlns="" xmlns:a16="http://schemas.microsoft.com/office/drawing/2014/main" id="{C3E0FF72-165C-457D-B773-E7D02BC54067}"/>
              </a:ext>
            </a:extLst>
          </p:cNvPr>
          <p:cNvSpPr/>
          <p:nvPr/>
        </p:nvSpPr>
        <p:spPr>
          <a:xfrm>
            <a:off x="2969511" y="3993618"/>
            <a:ext cx="180000" cy="180000"/>
          </a:xfrm>
          <a:prstGeom prst="ellipse">
            <a:avLst/>
          </a:prstGeom>
          <a:solidFill>
            <a:srgbClr val="FF0000"/>
          </a:solidFill>
          <a:ln w="3175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4863" tIns="54863" rIns="54863" bIns="54863" rtlCol="0" anchor="t">
            <a:spAutoFit/>
          </a:bodyPr>
          <a:lstStyle/>
          <a:p>
            <a:pPr marL="285750" indent="-285750" algn="l" defTabSz="109534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Franklin Gothic Demi"/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="" xmlns:a16="http://schemas.microsoft.com/office/drawing/2014/main" id="{E45AED80-72FC-4B4D-B3B9-8B13D34DFFD9}"/>
              </a:ext>
            </a:extLst>
          </p:cNvPr>
          <p:cNvSpPr/>
          <p:nvPr/>
        </p:nvSpPr>
        <p:spPr>
          <a:xfrm>
            <a:off x="6476863" y="2668330"/>
            <a:ext cx="180000" cy="180000"/>
          </a:xfrm>
          <a:prstGeom prst="ellipse">
            <a:avLst/>
          </a:prstGeom>
          <a:solidFill>
            <a:srgbClr val="FF0000"/>
          </a:solidFill>
          <a:ln w="3175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4863" tIns="54863" rIns="54863" bIns="54863" rtlCol="0" anchor="t">
            <a:spAutoFit/>
          </a:bodyPr>
          <a:lstStyle/>
          <a:p>
            <a:pPr marL="285750" indent="-285750" algn="l" defTabSz="109534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Franklin Gothic Demi"/>
            </a:endParaRPr>
          </a:p>
        </p:txBody>
      </p:sp>
      <p:sp>
        <p:nvSpPr>
          <p:cNvPr id="71" name="椭圆 70">
            <a:extLst>
              <a:ext uri="{FF2B5EF4-FFF2-40B4-BE49-F238E27FC236}">
                <a16:creationId xmlns="" xmlns:a16="http://schemas.microsoft.com/office/drawing/2014/main" id="{F6A8830B-2DD1-48DF-92F0-C46C549E33C5}"/>
              </a:ext>
            </a:extLst>
          </p:cNvPr>
          <p:cNvSpPr/>
          <p:nvPr/>
        </p:nvSpPr>
        <p:spPr>
          <a:xfrm>
            <a:off x="6406355" y="3215098"/>
            <a:ext cx="180000" cy="180000"/>
          </a:xfrm>
          <a:prstGeom prst="ellipse">
            <a:avLst/>
          </a:prstGeom>
          <a:solidFill>
            <a:srgbClr val="FF0000"/>
          </a:solidFill>
          <a:ln w="3175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4863" tIns="54863" rIns="54863" bIns="54863" rtlCol="0" anchor="t">
            <a:spAutoFit/>
          </a:bodyPr>
          <a:lstStyle/>
          <a:p>
            <a:pPr marL="285750" indent="-285750" algn="l" defTabSz="109534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Franklin Gothic Demi"/>
            </a:endParaRPr>
          </a:p>
        </p:txBody>
      </p:sp>
      <p:sp>
        <p:nvSpPr>
          <p:cNvPr id="72" name="椭圆 71">
            <a:extLst>
              <a:ext uri="{FF2B5EF4-FFF2-40B4-BE49-F238E27FC236}">
                <a16:creationId xmlns="" xmlns:a16="http://schemas.microsoft.com/office/drawing/2014/main" id="{A977114D-59AA-4EFD-A1F2-B3FCBD3F07A3}"/>
              </a:ext>
            </a:extLst>
          </p:cNvPr>
          <p:cNvSpPr/>
          <p:nvPr/>
        </p:nvSpPr>
        <p:spPr>
          <a:xfrm>
            <a:off x="9747937" y="3603989"/>
            <a:ext cx="180000" cy="180000"/>
          </a:xfrm>
          <a:prstGeom prst="ellipse">
            <a:avLst/>
          </a:prstGeom>
          <a:solidFill>
            <a:srgbClr val="FF0000"/>
          </a:solidFill>
          <a:ln w="3175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4863" tIns="54863" rIns="54863" bIns="54863" rtlCol="0" anchor="t">
            <a:spAutoFit/>
          </a:bodyPr>
          <a:lstStyle/>
          <a:p>
            <a:pPr marL="285750" indent="-285750" algn="l" defTabSz="109534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Franklin Gothic Demi"/>
            </a:endParaRPr>
          </a:p>
        </p:txBody>
      </p:sp>
      <p:sp>
        <p:nvSpPr>
          <p:cNvPr id="76" name="TextBox 1">
            <a:extLst>
              <a:ext uri="{FF2B5EF4-FFF2-40B4-BE49-F238E27FC236}">
                <a16:creationId xmlns="" xmlns:a16="http://schemas.microsoft.com/office/drawing/2014/main" id="{C2B615FD-58C8-4E51-A167-436AC2DBC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77748"/>
            <a:ext cx="7103053" cy="2180252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xtLst/>
        </p:spPr>
        <p:txBody>
          <a:bodyPr wrap="square" lIns="91433" tIns="45716" rIns="91433" bIns="45716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800" b="0" dirty="0">
              <a:solidFill>
                <a:schemeClr val="bg1"/>
              </a:solidFill>
            </a:endParaRPr>
          </a:p>
        </p:txBody>
      </p:sp>
      <p:sp>
        <p:nvSpPr>
          <p:cNvPr id="73" name="椭圆 72">
            <a:extLst>
              <a:ext uri="{FF2B5EF4-FFF2-40B4-BE49-F238E27FC236}">
                <a16:creationId xmlns="" xmlns:a16="http://schemas.microsoft.com/office/drawing/2014/main" id="{870313D2-1676-4098-B3BB-5BC16421502F}"/>
              </a:ext>
            </a:extLst>
          </p:cNvPr>
          <p:cNvSpPr/>
          <p:nvPr/>
        </p:nvSpPr>
        <p:spPr>
          <a:xfrm>
            <a:off x="9709032" y="3910904"/>
            <a:ext cx="180000" cy="180000"/>
          </a:xfrm>
          <a:prstGeom prst="ellipse">
            <a:avLst/>
          </a:prstGeom>
          <a:solidFill>
            <a:srgbClr val="FF0000"/>
          </a:solidFill>
          <a:ln w="3175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4863" tIns="54863" rIns="54863" bIns="54863" rtlCol="0" anchor="t">
            <a:spAutoFit/>
          </a:bodyPr>
          <a:lstStyle/>
          <a:p>
            <a:pPr marL="285750" indent="-285750" algn="l" defTabSz="109534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Franklin Gothic Demi"/>
            </a:endParaRPr>
          </a:p>
        </p:txBody>
      </p:sp>
      <p:sp>
        <p:nvSpPr>
          <p:cNvPr id="74" name="椭圆 73">
            <a:extLst>
              <a:ext uri="{FF2B5EF4-FFF2-40B4-BE49-F238E27FC236}">
                <a16:creationId xmlns="" xmlns:a16="http://schemas.microsoft.com/office/drawing/2014/main" id="{530289A0-BBEE-4775-8219-5BEF2B6645C9}"/>
              </a:ext>
            </a:extLst>
          </p:cNvPr>
          <p:cNvSpPr/>
          <p:nvPr/>
        </p:nvSpPr>
        <p:spPr>
          <a:xfrm>
            <a:off x="9529032" y="4029751"/>
            <a:ext cx="180000" cy="180000"/>
          </a:xfrm>
          <a:prstGeom prst="ellipse">
            <a:avLst/>
          </a:prstGeom>
          <a:solidFill>
            <a:srgbClr val="FF0000"/>
          </a:solidFill>
          <a:ln w="3175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4863" tIns="54863" rIns="54863" bIns="54863" rtlCol="0" anchor="t">
            <a:spAutoFit/>
          </a:bodyPr>
          <a:lstStyle/>
          <a:p>
            <a:pPr marL="285750" indent="-285750" algn="l" defTabSz="109534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Franklin Gothic Demi"/>
            </a:endParaRPr>
          </a:p>
        </p:txBody>
      </p:sp>
      <p:sp>
        <p:nvSpPr>
          <p:cNvPr id="70" name="Hydropower Installed Capacity of 6 million KW (6GW). 1/3 of Three Gorges Dam"/>
          <p:cNvSpPr/>
          <p:nvPr/>
        </p:nvSpPr>
        <p:spPr>
          <a:xfrm>
            <a:off x="-6060" y="5001383"/>
            <a:ext cx="7138519" cy="1532982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4863" tIns="54863" rIns="54863" bIns="54863" anchor="ctr">
            <a:spAutoFit/>
          </a:bodyPr>
          <a:lstStyle/>
          <a:p>
            <a:pPr marL="285750" indent="-285750" defTabSz="1095347">
              <a:lnSpc>
                <a:spcPct val="200000"/>
              </a:lnSpc>
              <a:buFont typeface="Arial" panose="020B0604020202020204" pitchFamily="34" charset="0"/>
              <a:buChar char="•"/>
              <a:defRPr sz="1400" b="1">
                <a:solidFill>
                  <a:srgbClr val="FFFFFF"/>
                </a:solidFill>
                <a:latin typeface="Franklin Gothic Demi"/>
                <a:ea typeface="Franklin Gothic Demi"/>
                <a:cs typeface="Franklin Gothic Demi"/>
                <a:sym typeface="Franklin Gothic Demi"/>
              </a:defRPr>
            </a:pPr>
            <a:r>
              <a:rPr lang="en-US" sz="1200" dirty="0" err="1">
                <a:latin typeface="Soho Gothic Pro Light" panose="020B0303030504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Hanergy</a:t>
            </a:r>
            <a:r>
              <a:rPr lang="en-US" sz="1200" dirty="0">
                <a:latin typeface="Soho Gothic Pro Light" panose="020B0303030504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 has successively acquired Germany-based Q-CELLS’s subsidiary </a:t>
            </a:r>
            <a:r>
              <a:rPr lang="en-US" sz="1200" dirty="0" err="1">
                <a:latin typeface="Soho Gothic Pro Light" panose="020B0303030504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Solibro</a:t>
            </a:r>
            <a:r>
              <a:rPr lang="en-US" sz="1200" dirty="0">
                <a:latin typeface="Soho Gothic Pro Light" panose="020B0303030504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, US-based </a:t>
            </a:r>
            <a:r>
              <a:rPr lang="en-US" sz="1200" dirty="0" err="1">
                <a:latin typeface="Soho Gothic Pro Light" panose="020B0303030504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MiaSolé</a:t>
            </a:r>
            <a:r>
              <a:rPr lang="en-US" sz="1200" dirty="0">
                <a:latin typeface="Soho Gothic Pro Light" panose="020B0303030504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, Global Solar Energy (GSE) and Alta Devices.</a:t>
            </a:r>
          </a:p>
          <a:p>
            <a:pPr marL="285750" indent="-285750" defTabSz="1095347">
              <a:lnSpc>
                <a:spcPct val="200000"/>
              </a:lnSpc>
              <a:buFont typeface="Arial" panose="020B0604020202020204" pitchFamily="34" charset="0"/>
              <a:buChar char="•"/>
              <a:defRPr sz="1400" b="1">
                <a:solidFill>
                  <a:srgbClr val="FFFFFF"/>
                </a:solidFill>
                <a:latin typeface="Franklin Gothic Demi"/>
                <a:ea typeface="Franklin Gothic Demi"/>
                <a:cs typeface="Franklin Gothic Demi"/>
                <a:sym typeface="Franklin Gothic Demi"/>
              </a:defRPr>
            </a:pPr>
            <a:r>
              <a:rPr lang="en-US" altLang="zh-CN" sz="1200" dirty="0">
                <a:latin typeface="Soho Gothic Pro Light" panose="020B0303030504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n-US" altLang="zh-CN" sz="1200" dirty="0" err="1">
                <a:latin typeface="Soho Gothic Pro Light" panose="020B0303030504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Hanergy</a:t>
            </a:r>
            <a:r>
              <a:rPr lang="en-US" altLang="zh-CN" sz="1200" dirty="0">
                <a:latin typeface="Soho Gothic Pro Light" panose="020B0303030504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Soho Gothic Pro Light" panose="020B0303030504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has established eight technology research and development bases in Beijing, Sichuan, Jiangsu, Silicon Valley of the United States, Germany and Sweden.</a:t>
            </a:r>
          </a:p>
        </p:txBody>
      </p:sp>
      <p:sp>
        <p:nvSpPr>
          <p:cNvPr id="82" name="任意多边形: 形状 81">
            <a:extLst>
              <a:ext uri="{FF2B5EF4-FFF2-40B4-BE49-F238E27FC236}">
                <a16:creationId xmlns="" xmlns:a16="http://schemas.microsoft.com/office/drawing/2014/main" id="{1B217453-2E5B-4A2E-A5D8-31D47A431F87}"/>
              </a:ext>
            </a:extLst>
          </p:cNvPr>
          <p:cNvSpPr/>
          <p:nvPr/>
        </p:nvSpPr>
        <p:spPr>
          <a:xfrm>
            <a:off x="2406546" y="451773"/>
            <a:ext cx="4292401" cy="460800"/>
          </a:xfrm>
          <a:custGeom>
            <a:avLst/>
            <a:gdLst>
              <a:gd name="connsiteX0" fmla="*/ 0 w 3474979"/>
              <a:gd name="connsiteY0" fmla="*/ 0 h 460800"/>
              <a:gd name="connsiteX1" fmla="*/ 3474979 w 3474979"/>
              <a:gd name="connsiteY1" fmla="*/ 0 h 460800"/>
              <a:gd name="connsiteX2" fmla="*/ 3474979 w 3474979"/>
              <a:gd name="connsiteY2" fmla="*/ 460800 h 460800"/>
              <a:gd name="connsiteX3" fmla="*/ 14572 w 3474979"/>
              <a:gd name="connsiteY3" fmla="*/ 460800 h 460800"/>
              <a:gd name="connsiteX4" fmla="*/ 26831 w 3474979"/>
              <a:gd name="connsiteY4" fmla="*/ 447385 h 460800"/>
              <a:gd name="connsiteX5" fmla="*/ 460800 w 3474979"/>
              <a:gd name="connsiteY5" fmla="*/ 230400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4979" h="460800">
                <a:moveTo>
                  <a:pt x="0" y="0"/>
                </a:moveTo>
                <a:lnTo>
                  <a:pt x="3474979" y="0"/>
                </a:lnTo>
                <a:lnTo>
                  <a:pt x="3474979" y="460800"/>
                </a:lnTo>
                <a:lnTo>
                  <a:pt x="14572" y="460800"/>
                </a:lnTo>
                <a:lnTo>
                  <a:pt x="26831" y="447385"/>
                </a:lnTo>
                <a:lnTo>
                  <a:pt x="460800" y="230400"/>
                </a:ln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4863" tIns="54863" rIns="54863" bIns="548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defTabSz="109534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Franklin Gothic Demi"/>
            </a:endParaRPr>
          </a:p>
        </p:txBody>
      </p:sp>
      <p:sp>
        <p:nvSpPr>
          <p:cNvPr id="78" name="等腰三角形 77">
            <a:extLst>
              <a:ext uri="{FF2B5EF4-FFF2-40B4-BE49-F238E27FC236}">
                <a16:creationId xmlns="" xmlns:a16="http://schemas.microsoft.com/office/drawing/2014/main" id="{CB040EA5-FFF7-47FE-8F67-A0EF1407A81E}"/>
              </a:ext>
            </a:extLst>
          </p:cNvPr>
          <p:cNvSpPr/>
          <p:nvPr/>
        </p:nvSpPr>
        <p:spPr>
          <a:xfrm rot="5400000">
            <a:off x="-7104" y="462305"/>
            <a:ext cx="460800" cy="460800"/>
          </a:xfrm>
          <a:prstGeom prst="triangle">
            <a:avLst/>
          </a:prstGeom>
          <a:solidFill>
            <a:schemeClr val="bg1">
              <a:alpha val="99000"/>
            </a:schemeClr>
          </a:solidFill>
          <a:ln w="3175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4863" tIns="54863" rIns="54863" bIns="54863" rtlCol="0" anchor="t">
            <a:spAutoFit/>
          </a:bodyPr>
          <a:lstStyle/>
          <a:p>
            <a:pPr marL="285750" indent="-285750" algn="l" defTabSz="109534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Franklin Gothic Demi"/>
            </a:endParaRPr>
          </a:p>
        </p:txBody>
      </p:sp>
      <p:sp>
        <p:nvSpPr>
          <p:cNvPr id="79" name="任意多边形: 形状 78">
            <a:extLst>
              <a:ext uri="{FF2B5EF4-FFF2-40B4-BE49-F238E27FC236}">
                <a16:creationId xmlns="" xmlns:a16="http://schemas.microsoft.com/office/drawing/2014/main" id="{649F2FC9-3F03-410B-A423-B8FBBD41492C}"/>
              </a:ext>
            </a:extLst>
          </p:cNvPr>
          <p:cNvSpPr/>
          <p:nvPr/>
        </p:nvSpPr>
        <p:spPr>
          <a:xfrm>
            <a:off x="285170" y="470278"/>
            <a:ext cx="3474979" cy="460800"/>
          </a:xfrm>
          <a:custGeom>
            <a:avLst/>
            <a:gdLst>
              <a:gd name="connsiteX0" fmla="*/ 0 w 3474979"/>
              <a:gd name="connsiteY0" fmla="*/ 0 h 460800"/>
              <a:gd name="connsiteX1" fmla="*/ 3474979 w 3474979"/>
              <a:gd name="connsiteY1" fmla="*/ 0 h 460800"/>
              <a:gd name="connsiteX2" fmla="*/ 3474979 w 3474979"/>
              <a:gd name="connsiteY2" fmla="*/ 460800 h 460800"/>
              <a:gd name="connsiteX3" fmla="*/ 14572 w 3474979"/>
              <a:gd name="connsiteY3" fmla="*/ 460800 h 460800"/>
              <a:gd name="connsiteX4" fmla="*/ 26831 w 3474979"/>
              <a:gd name="connsiteY4" fmla="*/ 447385 h 460800"/>
              <a:gd name="connsiteX5" fmla="*/ 460800 w 3474979"/>
              <a:gd name="connsiteY5" fmla="*/ 230400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4979" h="460800">
                <a:moveTo>
                  <a:pt x="0" y="0"/>
                </a:moveTo>
                <a:lnTo>
                  <a:pt x="3474979" y="0"/>
                </a:lnTo>
                <a:lnTo>
                  <a:pt x="3474979" y="460800"/>
                </a:lnTo>
                <a:lnTo>
                  <a:pt x="14572" y="460800"/>
                </a:lnTo>
                <a:lnTo>
                  <a:pt x="26831" y="447385"/>
                </a:lnTo>
                <a:lnTo>
                  <a:pt x="460800" y="230400"/>
                </a:ln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4863" tIns="54863" rIns="54863" bIns="548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defTabSz="109534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Franklin Gothic Demi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="" xmlns:a16="http://schemas.microsoft.com/office/drawing/2014/main" id="{C598F029-2D36-4BB0-A139-FD4AF541187F}"/>
              </a:ext>
            </a:extLst>
          </p:cNvPr>
          <p:cNvSpPr txBox="1"/>
          <p:nvPr/>
        </p:nvSpPr>
        <p:spPr>
          <a:xfrm>
            <a:off x="669057" y="461873"/>
            <a:ext cx="5917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GLOBAL TECHNOLOGY INTEGRATION</a:t>
            </a:r>
          </a:p>
        </p:txBody>
      </p:sp>
    </p:spTree>
    <p:extLst>
      <p:ext uri="{BB962C8B-B14F-4D97-AF65-F5344CB8AC3E}">
        <p14:creationId xmlns:p14="http://schemas.microsoft.com/office/powerpoint/2010/main" val="124436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角 15">
            <a:extLst>
              <a:ext uri="{FF2B5EF4-FFF2-40B4-BE49-F238E27FC236}">
                <a16:creationId xmlns:a16="http://schemas.microsoft.com/office/drawing/2014/main" xmlns="" id="{48C10D52-209D-4260-AE1D-2976871EA190}"/>
              </a:ext>
            </a:extLst>
          </p:cNvPr>
          <p:cNvSpPr/>
          <p:nvPr/>
        </p:nvSpPr>
        <p:spPr>
          <a:xfrm>
            <a:off x="6096000" y="445208"/>
            <a:ext cx="2209799" cy="496117"/>
          </a:xfrm>
          <a:prstGeom prst="roundRect">
            <a:avLst/>
          </a:prstGeom>
          <a:solidFill>
            <a:schemeClr val="bg1">
              <a:alpha val="76000"/>
            </a:schemeClr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4863" tIns="54863" rIns="54863" bIns="54863" rtlCol="0" anchor="t">
            <a:spAutoFit/>
          </a:bodyPr>
          <a:lstStyle/>
          <a:p>
            <a:pPr marL="285750" indent="-285750" algn="l" defTabSz="109534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Franklin Gothic Demi"/>
            </a:endParaRP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xmlns="" id="{D713E950-0D37-4C67-9D62-6C3B5A959A5B}"/>
              </a:ext>
            </a:extLst>
          </p:cNvPr>
          <p:cNvSpPr txBox="1"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</p:spPr>
        <p:txBody>
          <a:bodyPr wrap="square" lIns="91433" tIns="45716" rIns="91433" bIns="45716" anchor="ctr">
            <a:spAutoFit/>
          </a:bodyPr>
          <a:lstStyle/>
          <a:p>
            <a:pPr algn="ctr" eaLnBrk="1" hangingPunct="1">
              <a:defRPr/>
            </a:pPr>
            <a:endParaRPr lang="zh-CN" altLang="en-US" dirty="0">
              <a:solidFill>
                <a:srgbClr val="FFFFFF"/>
              </a:solidFill>
              <a:latin typeface="Soho Gothic Pro Light" panose="020B0303030504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58813" y="1341438"/>
            <a:ext cx="10693401" cy="4723288"/>
            <a:chOff x="1" y="757238"/>
            <a:chExt cx="9298610" cy="4107207"/>
          </a:xfrm>
        </p:grpSpPr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1" y="3714750"/>
              <a:ext cx="9270201" cy="1149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3" tIns="45716" rIns="91433" bIns="45716">
              <a:spAutoFit/>
            </a:bodyPr>
            <a:lstStyle/>
            <a:p>
              <a:pPr marL="285750" indent="-285750">
                <a:lnSpc>
                  <a:spcPct val="150000"/>
                </a:lnSpc>
                <a:spcBef>
                  <a:spcPts val="600"/>
                </a:spcBef>
                <a:buFont typeface="Wingdings" panose="05000000000000000000" pitchFamily="2" charset="2"/>
                <a:buChar char="l"/>
              </a:pPr>
              <a:r>
                <a:rPr lang="en-US" altLang="zh-CN" sz="1200" b="1" dirty="0">
                  <a:solidFill>
                    <a:schemeClr val="bg1"/>
                  </a:solidFill>
                  <a:latin typeface="Soho Gothic Pro Light" panose="020B0303030504020204" pitchFamily="34" charset="0"/>
                  <a:ea typeface="微软雅黑" pitchFamily="34" charset="-122"/>
                  <a:cs typeface="Arial" panose="020B0604020202020204" pitchFamily="34" charset="0"/>
                </a:rPr>
                <a:t>GSE’s Technology: Conversion efficiency of 18.7%. </a:t>
              </a:r>
            </a:p>
            <a:p>
              <a:pPr marL="285750" indent="-285750">
                <a:lnSpc>
                  <a:spcPct val="150000"/>
                </a:lnSpc>
                <a:spcBef>
                  <a:spcPts val="600"/>
                </a:spcBef>
                <a:buFont typeface="Wingdings" panose="05000000000000000000" pitchFamily="2" charset="2"/>
                <a:buChar char="l"/>
              </a:pPr>
              <a:r>
                <a:rPr lang="en-US" altLang="zh-CN" sz="1200" b="1" dirty="0">
                  <a:solidFill>
                    <a:schemeClr val="bg1"/>
                  </a:solidFill>
                  <a:latin typeface="Soho Gothic Pro Light" panose="020B0303030504020204" pitchFamily="34" charset="0"/>
                  <a:ea typeface="微软雅黑" pitchFamily="34" charset="-122"/>
                  <a:cs typeface="Arial" panose="020B0604020202020204" pitchFamily="34" charset="0"/>
                </a:rPr>
                <a:t>Product Features: With the features of light weight, ultra-thin appearance, flexibility, direct adhesion and low installation cost, it is suitable for lightly loaded and curved roofs, and applicable for the development of civil products. </a:t>
              </a:r>
            </a:p>
            <a:p>
              <a:pPr marL="285750" indent="-285750">
                <a:lnSpc>
                  <a:spcPct val="150000"/>
                </a:lnSpc>
                <a:spcBef>
                  <a:spcPts val="600"/>
                </a:spcBef>
                <a:buFont typeface="Wingdings" panose="05000000000000000000" pitchFamily="2" charset="2"/>
                <a:buChar char="l"/>
              </a:pPr>
              <a:r>
                <a:rPr lang="en-US" altLang="zh-CN" sz="1200" b="1" dirty="0">
                  <a:solidFill>
                    <a:schemeClr val="bg1"/>
                  </a:solidFill>
                  <a:latin typeface="Soho Gothic Pro Light" panose="020B0303030504020204" pitchFamily="34" charset="0"/>
                  <a:ea typeface="微软雅黑" pitchFamily="34" charset="-122"/>
                  <a:cs typeface="Arial" panose="020B0604020202020204" pitchFamily="34" charset="0"/>
                </a:rPr>
                <a:t>Target Markets :Mass consumer goods, thin-film solar BIPV, vehicle applications, special products, and electronics.</a:t>
              </a:r>
            </a:p>
          </p:txBody>
        </p:sp>
        <p:pic>
          <p:nvPicPr>
            <p:cNvPr id="10" name="Picture 14" descr="C:\Users\liuyanjun.UNIPOWER\Desktop\上市公司路演PPT\To Leon\140107-Hanergy-177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757238"/>
              <a:ext cx="5580063" cy="2851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7"/>
            <p:cNvSpPr txBox="1"/>
            <p:nvPr/>
          </p:nvSpPr>
          <p:spPr>
            <a:xfrm>
              <a:off x="1" y="3287872"/>
              <a:ext cx="5580063" cy="321151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68000"/>
              </a:schemeClr>
            </a:solidFill>
          </p:spPr>
          <p:txBody>
            <a:bodyPr lIns="91433" tIns="45716" rIns="91433" bIns="45716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altLang="zh-CN" dirty="0">
                  <a:solidFill>
                    <a:srgbClr val="FFFFFF"/>
                  </a:solidFill>
                  <a:latin typeface="Soho Gothic Pro Light" panose="020B0303030504020204" pitchFamily="34" charset="0"/>
                  <a:ea typeface="微软雅黑" pitchFamily="34" charset="-122"/>
                  <a:cs typeface="Arial" panose="020B0604020202020204" pitchFamily="34" charset="0"/>
                </a:rPr>
                <a:t>Hanergy USA: Global Solar Energy Production Line</a:t>
              </a:r>
              <a:endParaRPr lang="zh-CN" altLang="en-US" dirty="0">
                <a:solidFill>
                  <a:srgbClr val="FFFFFF"/>
                </a:solidFill>
                <a:latin typeface="Soho Gothic Pro Light" panose="020B0303030504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12" name="Picture 16" descr="\\center02\品牌管理中心\中心共享\内部传播部\共享照片\海外公司\GSE图片\140107-Hanergy-039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4674" y="757238"/>
              <a:ext cx="3563937" cy="2851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20"/>
            <p:cNvSpPr txBox="1"/>
            <p:nvPr/>
          </p:nvSpPr>
          <p:spPr>
            <a:xfrm>
              <a:off x="5706267" y="3287872"/>
              <a:ext cx="3563939" cy="321151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68000"/>
              </a:schemeClr>
            </a:solidFill>
          </p:spPr>
          <p:txBody>
            <a:bodyPr wrap="square" lIns="91433" tIns="45716" rIns="91433" bIns="45716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altLang="zh-CN" dirty="0">
                  <a:solidFill>
                    <a:srgbClr val="FFFFFF"/>
                  </a:solidFill>
                  <a:latin typeface="Soho Gothic Pro Light" panose="020B0303030504020204" pitchFamily="34" charset="0"/>
                  <a:ea typeface="微软雅黑" pitchFamily="34" charset="-122"/>
                  <a:cs typeface="Arial" panose="020B0604020202020204" pitchFamily="34" charset="0"/>
                </a:rPr>
                <a:t>Global Solar Energy</a:t>
              </a:r>
              <a:r>
                <a:rPr lang="zh-CN" altLang="en-US" dirty="0">
                  <a:solidFill>
                    <a:srgbClr val="FFFFFF"/>
                  </a:solidFill>
                  <a:latin typeface="Soho Gothic Pro Light" panose="020B0303030504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dirty="0">
                  <a:solidFill>
                    <a:srgbClr val="FFFFFF"/>
                  </a:solidFill>
                  <a:latin typeface="Soho Gothic Pro Light" panose="020B0303030504020204" pitchFamily="34" charset="0"/>
                  <a:ea typeface="微软雅黑" pitchFamily="34" charset="-122"/>
                  <a:cs typeface="Arial" panose="020B0604020202020204" pitchFamily="34" charset="0"/>
                </a:rPr>
                <a:t>Cells</a:t>
              </a:r>
              <a:endParaRPr lang="zh-CN" altLang="en-US" dirty="0">
                <a:solidFill>
                  <a:srgbClr val="FFFFFF"/>
                </a:solidFill>
                <a:latin typeface="Soho Gothic Pro Light" panose="020B0303030504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2223" y="430723"/>
            <a:ext cx="1777352" cy="532457"/>
          </a:xfrm>
          <a:prstGeom prst="rect">
            <a:avLst/>
          </a:prstGeom>
        </p:spPr>
      </p:pic>
      <p:sp>
        <p:nvSpPr>
          <p:cNvPr id="20" name="等腰三角形 19">
            <a:extLst>
              <a:ext uri="{FF2B5EF4-FFF2-40B4-BE49-F238E27FC236}">
                <a16:creationId xmlns:a16="http://schemas.microsoft.com/office/drawing/2014/main" xmlns="" id="{1B03A5FA-C00D-472E-9D43-413FC18AD300}"/>
              </a:ext>
            </a:extLst>
          </p:cNvPr>
          <p:cNvSpPr/>
          <p:nvPr/>
        </p:nvSpPr>
        <p:spPr>
          <a:xfrm rot="5400000">
            <a:off x="-7104" y="462305"/>
            <a:ext cx="460800" cy="460800"/>
          </a:xfrm>
          <a:prstGeom prst="triangle">
            <a:avLst/>
          </a:prstGeom>
          <a:solidFill>
            <a:schemeClr val="bg1">
              <a:alpha val="99000"/>
            </a:schemeClr>
          </a:solidFill>
          <a:ln w="3175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4863" tIns="54863" rIns="54863" bIns="54863" rtlCol="0" anchor="t">
            <a:spAutoFit/>
          </a:bodyPr>
          <a:lstStyle/>
          <a:p>
            <a:pPr marL="285750" indent="-285750" algn="l" defTabSz="109534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Franklin Gothic Demi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xmlns="" id="{3453A684-3BC8-48CB-9530-D21534698734}"/>
              </a:ext>
            </a:extLst>
          </p:cNvPr>
          <p:cNvSpPr/>
          <p:nvPr/>
        </p:nvSpPr>
        <p:spPr>
          <a:xfrm>
            <a:off x="285170" y="470278"/>
            <a:ext cx="3474979" cy="460800"/>
          </a:xfrm>
          <a:custGeom>
            <a:avLst/>
            <a:gdLst>
              <a:gd name="connsiteX0" fmla="*/ 0 w 3474979"/>
              <a:gd name="connsiteY0" fmla="*/ 0 h 460800"/>
              <a:gd name="connsiteX1" fmla="*/ 3474979 w 3474979"/>
              <a:gd name="connsiteY1" fmla="*/ 0 h 460800"/>
              <a:gd name="connsiteX2" fmla="*/ 3474979 w 3474979"/>
              <a:gd name="connsiteY2" fmla="*/ 460800 h 460800"/>
              <a:gd name="connsiteX3" fmla="*/ 14572 w 3474979"/>
              <a:gd name="connsiteY3" fmla="*/ 460800 h 460800"/>
              <a:gd name="connsiteX4" fmla="*/ 26831 w 3474979"/>
              <a:gd name="connsiteY4" fmla="*/ 447385 h 460800"/>
              <a:gd name="connsiteX5" fmla="*/ 460800 w 3474979"/>
              <a:gd name="connsiteY5" fmla="*/ 230400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4979" h="460800">
                <a:moveTo>
                  <a:pt x="0" y="0"/>
                </a:moveTo>
                <a:lnTo>
                  <a:pt x="3474979" y="0"/>
                </a:lnTo>
                <a:lnTo>
                  <a:pt x="3474979" y="460800"/>
                </a:lnTo>
                <a:lnTo>
                  <a:pt x="14572" y="460800"/>
                </a:lnTo>
                <a:lnTo>
                  <a:pt x="26831" y="447385"/>
                </a:lnTo>
                <a:lnTo>
                  <a:pt x="460800" y="230400"/>
                </a:ln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Overflow="overflow" horzOverflow="overflow" vert="horz" wrap="square" lIns="54863" tIns="54863" rIns="54863" bIns="548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defTabSz="109534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Franklin Gothic Demi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AA6FAAA0-3B89-4B10-AA44-5C3CF00FE408}"/>
              </a:ext>
            </a:extLst>
          </p:cNvPr>
          <p:cNvSpPr txBox="1"/>
          <p:nvPr/>
        </p:nvSpPr>
        <p:spPr>
          <a:xfrm>
            <a:off x="669056" y="461873"/>
            <a:ext cx="427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 b="1" dirty="0" smtClean="0">
                <a:solidFill>
                  <a:prstClr val="white">
                    <a:lumMod val="95000"/>
                  </a:prstClr>
                </a:solidFill>
                <a:latin typeface="Soho Gothic Pro Medium" panose="020B0603030504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Production Line</a:t>
            </a:r>
            <a:endParaRPr lang="en-US" altLang="zh-CN" sz="2400" b="1" dirty="0">
              <a:solidFill>
                <a:prstClr val="white">
                  <a:lumMod val="95000"/>
                </a:prstClr>
              </a:solidFill>
              <a:latin typeface="Soho Gothic Pro Medium" panose="020B0603030504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621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>
            <a:extLst>
              <a:ext uri="{FF2B5EF4-FFF2-40B4-BE49-F238E27FC236}">
                <a16:creationId xmlns="" xmlns:a16="http://schemas.microsoft.com/office/drawing/2014/main" id="{033A7F1D-D711-4C87-B7BF-820BDF0CDA07}"/>
              </a:ext>
            </a:extLst>
          </p:cNvPr>
          <p:cNvSpPr/>
          <p:nvPr/>
        </p:nvSpPr>
        <p:spPr>
          <a:xfrm>
            <a:off x="1133557" y="4632752"/>
            <a:ext cx="2159019" cy="1555102"/>
          </a:xfrm>
          <a:custGeom>
            <a:avLst/>
            <a:gdLst>
              <a:gd name="connsiteX0" fmla="*/ 0 w 2159019"/>
              <a:gd name="connsiteY0" fmla="*/ 0 h 1555102"/>
              <a:gd name="connsiteX1" fmla="*/ 2159019 w 2159019"/>
              <a:gd name="connsiteY1" fmla="*/ 0 h 1555102"/>
              <a:gd name="connsiteX2" fmla="*/ 2159019 w 2159019"/>
              <a:gd name="connsiteY2" fmla="*/ 1555102 h 1555102"/>
              <a:gd name="connsiteX3" fmla="*/ 0 w 2159019"/>
              <a:gd name="connsiteY3" fmla="*/ 1555102 h 1555102"/>
              <a:gd name="connsiteX4" fmla="*/ 0 w 2159019"/>
              <a:gd name="connsiteY4" fmla="*/ 0 h 1555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019" h="1555102">
                <a:moveTo>
                  <a:pt x="0" y="0"/>
                </a:moveTo>
                <a:lnTo>
                  <a:pt x="2159019" y="0"/>
                </a:lnTo>
                <a:lnTo>
                  <a:pt x="2159019" y="1555102"/>
                </a:lnTo>
                <a:lnTo>
                  <a:pt x="0" y="15551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t" anchorCtr="0">
            <a:noAutofit/>
          </a:bodyPr>
          <a:lstStyle/>
          <a:p>
            <a:pPr marL="0" lvl="0" indent="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en-US" altLang="zh-CN" sz="1200" b="0" kern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26" name="等腰三角形 25">
            <a:extLst>
              <a:ext uri="{FF2B5EF4-FFF2-40B4-BE49-F238E27FC236}">
                <a16:creationId xmlns="" xmlns:a16="http://schemas.microsoft.com/office/drawing/2014/main" id="{F2758D67-D19A-4134-ABAE-1D869D16DEEF}"/>
              </a:ext>
            </a:extLst>
          </p:cNvPr>
          <p:cNvSpPr/>
          <p:nvPr/>
        </p:nvSpPr>
        <p:spPr>
          <a:xfrm rot="5400000">
            <a:off x="-7104" y="462305"/>
            <a:ext cx="460800" cy="460800"/>
          </a:xfrm>
          <a:prstGeom prst="triangle">
            <a:avLst/>
          </a:prstGeom>
          <a:solidFill>
            <a:schemeClr val="bg1">
              <a:alpha val="99000"/>
            </a:schemeClr>
          </a:solidFill>
          <a:ln w="3175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4863" tIns="54863" rIns="54863" bIns="54863" rtlCol="0" anchor="t">
            <a:spAutoFit/>
          </a:bodyPr>
          <a:lstStyle/>
          <a:p>
            <a:pPr marL="285750" indent="-285750" algn="l" defTabSz="109534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Franklin Gothic Demi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="" xmlns:a16="http://schemas.microsoft.com/office/drawing/2014/main" id="{B2E04A49-EFF8-49AC-91AF-FF0560007403}"/>
              </a:ext>
            </a:extLst>
          </p:cNvPr>
          <p:cNvSpPr/>
          <p:nvPr/>
        </p:nvSpPr>
        <p:spPr>
          <a:xfrm>
            <a:off x="285170" y="470278"/>
            <a:ext cx="3474979" cy="460800"/>
          </a:xfrm>
          <a:custGeom>
            <a:avLst/>
            <a:gdLst>
              <a:gd name="connsiteX0" fmla="*/ 0 w 3474979"/>
              <a:gd name="connsiteY0" fmla="*/ 0 h 460800"/>
              <a:gd name="connsiteX1" fmla="*/ 3474979 w 3474979"/>
              <a:gd name="connsiteY1" fmla="*/ 0 h 460800"/>
              <a:gd name="connsiteX2" fmla="*/ 3474979 w 3474979"/>
              <a:gd name="connsiteY2" fmla="*/ 460800 h 460800"/>
              <a:gd name="connsiteX3" fmla="*/ 14572 w 3474979"/>
              <a:gd name="connsiteY3" fmla="*/ 460800 h 460800"/>
              <a:gd name="connsiteX4" fmla="*/ 26831 w 3474979"/>
              <a:gd name="connsiteY4" fmla="*/ 447385 h 460800"/>
              <a:gd name="connsiteX5" fmla="*/ 460800 w 3474979"/>
              <a:gd name="connsiteY5" fmla="*/ 230400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4979" h="460800">
                <a:moveTo>
                  <a:pt x="0" y="0"/>
                </a:moveTo>
                <a:lnTo>
                  <a:pt x="3474979" y="0"/>
                </a:lnTo>
                <a:lnTo>
                  <a:pt x="3474979" y="460800"/>
                </a:lnTo>
                <a:lnTo>
                  <a:pt x="14572" y="460800"/>
                </a:lnTo>
                <a:lnTo>
                  <a:pt x="26831" y="447385"/>
                </a:lnTo>
                <a:lnTo>
                  <a:pt x="460800" y="230400"/>
                </a:ln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4863" tIns="54863" rIns="54863" bIns="548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defTabSz="109534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Franklin Gothic Demi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2CBE5F8B-1A0F-474B-9953-D982E3CF374C}"/>
              </a:ext>
            </a:extLst>
          </p:cNvPr>
          <p:cNvSpPr txBox="1"/>
          <p:nvPr/>
        </p:nvSpPr>
        <p:spPr>
          <a:xfrm>
            <a:off x="669057" y="461873"/>
            <a:ext cx="33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 b="1" dirty="0" smtClean="0">
                <a:solidFill>
                  <a:prstClr val="white">
                    <a:lumMod val="95000"/>
                  </a:prstClr>
                </a:solidFill>
                <a:latin typeface="Soho Gothic Pro Medium" panose="020B0603030504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Solar</a:t>
            </a:r>
            <a:endParaRPr lang="en-US" altLang="zh-CN" sz="2400" b="1" dirty="0">
              <a:solidFill>
                <a:prstClr val="white">
                  <a:lumMod val="95000"/>
                </a:prstClr>
              </a:solidFill>
              <a:latin typeface="Soho Gothic Pro Medium" panose="020B0603030504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459" y="4096794"/>
            <a:ext cx="2356834" cy="193259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69058" y="3232593"/>
            <a:ext cx="1893838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en-US" altLang="zh-CN" sz="2400" b="1" dirty="0" smtClean="0">
                <a:solidFill>
                  <a:schemeClr val="bg1"/>
                </a:solidFill>
                <a:latin typeface="Soho Gothic Pro Medium" panose="020B0603030504020204" pitchFamily="34" charset="0"/>
                <a:cs typeface="Arial" panose="020B0604020202020204" pitchFamily="34" charset="0"/>
              </a:rPr>
              <a:t>Advantage</a:t>
            </a:r>
            <a:endParaRPr lang="zh-CN" altLang="en-US" sz="2400" b="1" dirty="0">
              <a:solidFill>
                <a:schemeClr val="bg1"/>
              </a:solidFill>
              <a:latin typeface="Soho Gothic Pro Medium" panose="020B0603030504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64418" y="3309868"/>
            <a:ext cx="1300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 smtClean="0">
                <a:solidFill>
                  <a:schemeClr val="bg1"/>
                </a:solidFill>
                <a:latin typeface="Soho Gothic Pro Medium" panose="020B0603030504020204" pitchFamily="34" charset="0"/>
                <a:cs typeface="Arial" panose="020B0604020202020204" pitchFamily="34" charset="0"/>
              </a:rPr>
              <a:t>Clean</a:t>
            </a:r>
            <a:endParaRPr lang="zh-CN" altLang="en-US" sz="2400" b="1" dirty="0">
              <a:solidFill>
                <a:schemeClr val="bg1"/>
              </a:solidFill>
              <a:latin typeface="Soho Gothic Pro Medium" panose="020B0603030504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888141" y="3346357"/>
            <a:ext cx="2392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Soho Gothic Pro Medium" panose="020B0603030504020204" pitchFamily="34" charset="0"/>
                <a:cs typeface="Arial" panose="020B0604020202020204" pitchFamily="34" charset="0"/>
              </a:rPr>
              <a:t>Eco-Friendly</a:t>
            </a:r>
            <a:endParaRPr lang="zh-CN" altLang="en-US" sz="2400" b="1" dirty="0">
              <a:solidFill>
                <a:schemeClr val="bg1"/>
              </a:solidFill>
              <a:latin typeface="Soho Gothic Pro Medium" panose="020B0603030504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036675" y="3331330"/>
            <a:ext cx="1639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 smtClean="0">
                <a:solidFill>
                  <a:schemeClr val="bg1"/>
                </a:solidFill>
                <a:latin typeface="Soho Gothic Pro Medium" panose="020B0603030504020204" pitchFamily="34" charset="0"/>
                <a:cs typeface="Arial" panose="020B0604020202020204" pitchFamily="34" charset="0"/>
              </a:rPr>
              <a:t>Pollution</a:t>
            </a:r>
            <a:endParaRPr lang="zh-CN" altLang="en-US" sz="2400" b="1" dirty="0">
              <a:solidFill>
                <a:schemeClr val="bg1"/>
              </a:solidFill>
              <a:latin typeface="Soho Gothic Pro Medium" panose="020B0603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813" y="4097300"/>
            <a:ext cx="2343596" cy="19496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432" y="4096794"/>
            <a:ext cx="2356834" cy="196701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358" y="1148984"/>
            <a:ext cx="2356834" cy="193630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230" y="1148985"/>
            <a:ext cx="2298094" cy="193630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718" y="1133171"/>
            <a:ext cx="2339576" cy="201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6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>
            <a:extLst>
              <a:ext uri="{FF2B5EF4-FFF2-40B4-BE49-F238E27FC236}">
                <a16:creationId xmlns="" xmlns:a16="http://schemas.microsoft.com/office/drawing/2014/main" id="{033A7F1D-D711-4C87-B7BF-820BDF0CDA07}"/>
              </a:ext>
            </a:extLst>
          </p:cNvPr>
          <p:cNvSpPr/>
          <p:nvPr/>
        </p:nvSpPr>
        <p:spPr>
          <a:xfrm>
            <a:off x="1133557" y="4632752"/>
            <a:ext cx="2159019" cy="1555102"/>
          </a:xfrm>
          <a:custGeom>
            <a:avLst/>
            <a:gdLst>
              <a:gd name="connsiteX0" fmla="*/ 0 w 2159019"/>
              <a:gd name="connsiteY0" fmla="*/ 0 h 1555102"/>
              <a:gd name="connsiteX1" fmla="*/ 2159019 w 2159019"/>
              <a:gd name="connsiteY1" fmla="*/ 0 h 1555102"/>
              <a:gd name="connsiteX2" fmla="*/ 2159019 w 2159019"/>
              <a:gd name="connsiteY2" fmla="*/ 1555102 h 1555102"/>
              <a:gd name="connsiteX3" fmla="*/ 0 w 2159019"/>
              <a:gd name="connsiteY3" fmla="*/ 1555102 h 1555102"/>
              <a:gd name="connsiteX4" fmla="*/ 0 w 2159019"/>
              <a:gd name="connsiteY4" fmla="*/ 0 h 1555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019" h="1555102">
                <a:moveTo>
                  <a:pt x="0" y="0"/>
                </a:moveTo>
                <a:lnTo>
                  <a:pt x="2159019" y="0"/>
                </a:lnTo>
                <a:lnTo>
                  <a:pt x="2159019" y="1555102"/>
                </a:lnTo>
                <a:lnTo>
                  <a:pt x="0" y="15551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t" anchorCtr="0">
            <a:noAutofit/>
          </a:bodyPr>
          <a:lstStyle/>
          <a:p>
            <a:pPr marL="0" lvl="0" indent="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en-US" altLang="zh-CN" sz="1200" b="0" kern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26" name="等腰三角形 25">
            <a:extLst>
              <a:ext uri="{FF2B5EF4-FFF2-40B4-BE49-F238E27FC236}">
                <a16:creationId xmlns="" xmlns:a16="http://schemas.microsoft.com/office/drawing/2014/main" id="{F2758D67-D19A-4134-ABAE-1D869D16DEEF}"/>
              </a:ext>
            </a:extLst>
          </p:cNvPr>
          <p:cNvSpPr/>
          <p:nvPr/>
        </p:nvSpPr>
        <p:spPr>
          <a:xfrm rot="5400000">
            <a:off x="-7104" y="462305"/>
            <a:ext cx="460800" cy="460800"/>
          </a:xfrm>
          <a:prstGeom prst="triangle">
            <a:avLst/>
          </a:prstGeom>
          <a:solidFill>
            <a:schemeClr val="bg1">
              <a:alpha val="99000"/>
            </a:schemeClr>
          </a:solidFill>
          <a:ln w="3175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4863" tIns="54863" rIns="54863" bIns="54863" rtlCol="0" anchor="t">
            <a:spAutoFit/>
          </a:bodyPr>
          <a:lstStyle/>
          <a:p>
            <a:pPr marL="285750" indent="-285750" algn="l" defTabSz="109534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Franklin Gothic Demi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="" xmlns:a16="http://schemas.microsoft.com/office/drawing/2014/main" id="{B2E04A49-EFF8-49AC-91AF-FF0560007403}"/>
              </a:ext>
            </a:extLst>
          </p:cNvPr>
          <p:cNvSpPr/>
          <p:nvPr/>
        </p:nvSpPr>
        <p:spPr>
          <a:xfrm>
            <a:off x="285170" y="470278"/>
            <a:ext cx="3474979" cy="460800"/>
          </a:xfrm>
          <a:custGeom>
            <a:avLst/>
            <a:gdLst>
              <a:gd name="connsiteX0" fmla="*/ 0 w 3474979"/>
              <a:gd name="connsiteY0" fmla="*/ 0 h 460800"/>
              <a:gd name="connsiteX1" fmla="*/ 3474979 w 3474979"/>
              <a:gd name="connsiteY1" fmla="*/ 0 h 460800"/>
              <a:gd name="connsiteX2" fmla="*/ 3474979 w 3474979"/>
              <a:gd name="connsiteY2" fmla="*/ 460800 h 460800"/>
              <a:gd name="connsiteX3" fmla="*/ 14572 w 3474979"/>
              <a:gd name="connsiteY3" fmla="*/ 460800 h 460800"/>
              <a:gd name="connsiteX4" fmla="*/ 26831 w 3474979"/>
              <a:gd name="connsiteY4" fmla="*/ 447385 h 460800"/>
              <a:gd name="connsiteX5" fmla="*/ 460800 w 3474979"/>
              <a:gd name="connsiteY5" fmla="*/ 230400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4979" h="460800">
                <a:moveTo>
                  <a:pt x="0" y="0"/>
                </a:moveTo>
                <a:lnTo>
                  <a:pt x="3474979" y="0"/>
                </a:lnTo>
                <a:lnTo>
                  <a:pt x="3474979" y="460800"/>
                </a:lnTo>
                <a:lnTo>
                  <a:pt x="14572" y="460800"/>
                </a:lnTo>
                <a:lnTo>
                  <a:pt x="26831" y="447385"/>
                </a:lnTo>
                <a:lnTo>
                  <a:pt x="460800" y="230400"/>
                </a:ln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4863" tIns="54863" rIns="54863" bIns="548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defTabSz="109534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Franklin Gothic Demi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2CBE5F8B-1A0F-474B-9953-D982E3CF374C}"/>
              </a:ext>
            </a:extLst>
          </p:cNvPr>
          <p:cNvSpPr txBox="1"/>
          <p:nvPr/>
        </p:nvSpPr>
        <p:spPr>
          <a:xfrm>
            <a:off x="669057" y="461873"/>
            <a:ext cx="334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 b="1" dirty="0" smtClean="0">
                <a:solidFill>
                  <a:prstClr val="white">
                    <a:lumMod val="95000"/>
                  </a:prstClr>
                </a:solidFill>
                <a:latin typeface="Soho Gothic Pro Medium" panose="020B0603030504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Solar</a:t>
            </a:r>
            <a:endParaRPr lang="en-US" altLang="zh-CN" sz="2400" b="1" dirty="0">
              <a:solidFill>
                <a:prstClr val="white">
                  <a:lumMod val="95000"/>
                </a:prstClr>
              </a:solidFill>
              <a:latin typeface="Soho Gothic Pro Medium" panose="020B0603030504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988" y="1107996"/>
            <a:ext cx="2359356" cy="19325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46" y="1125990"/>
            <a:ext cx="2356834" cy="193259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53048" y="3232593"/>
            <a:ext cx="151969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en-US" altLang="zh-CN" sz="2400" b="1" dirty="0" smtClean="0">
                <a:solidFill>
                  <a:schemeClr val="bg1"/>
                </a:solidFill>
                <a:latin typeface="Soho Gothic Pro Medium" panose="020B0603030504020204" pitchFamily="34" charset="0"/>
                <a:cs typeface="Arial" panose="020B0604020202020204" pitchFamily="34" charset="0"/>
              </a:rPr>
              <a:t>Defect</a:t>
            </a:r>
            <a:endParaRPr lang="zh-CN" altLang="en-US" sz="2400" b="1" dirty="0">
              <a:solidFill>
                <a:schemeClr val="bg1"/>
              </a:solidFill>
              <a:latin typeface="Soho Gothic Pro Medium" panose="020B0603030504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50779" y="3322747"/>
            <a:ext cx="1862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 smtClean="0">
                <a:solidFill>
                  <a:schemeClr val="bg1"/>
                </a:solidFill>
                <a:latin typeface="Soho Gothic Pro Medium" panose="020B0603030504020204" pitchFamily="34" charset="0"/>
                <a:cs typeface="Arial" panose="020B0604020202020204" pitchFamily="34" charset="0"/>
              </a:rPr>
              <a:t>High Cost</a:t>
            </a:r>
            <a:endParaRPr lang="zh-CN" altLang="en-US" sz="2400" b="1" dirty="0">
              <a:solidFill>
                <a:schemeClr val="bg1"/>
              </a:solidFill>
              <a:latin typeface="Soho Gothic Pro Medium" panose="020B0603030504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935791" y="3309868"/>
            <a:ext cx="1300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 smtClean="0">
                <a:solidFill>
                  <a:schemeClr val="bg1"/>
                </a:solidFill>
                <a:latin typeface="Soho Gothic Pro Medium" panose="020B0603030504020204" pitchFamily="34" charset="0"/>
                <a:cs typeface="Arial" panose="020B0604020202020204" pitchFamily="34" charset="0"/>
              </a:rPr>
              <a:t>FIT</a:t>
            </a:r>
            <a:endParaRPr lang="zh-CN" altLang="en-US" sz="2400" b="1" dirty="0">
              <a:solidFill>
                <a:schemeClr val="bg1"/>
              </a:solidFill>
              <a:latin typeface="Soho Gothic Pro Medium" panose="020B0603030504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016058" y="6205468"/>
            <a:ext cx="174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 smtClean="0">
                <a:solidFill>
                  <a:schemeClr val="bg1"/>
                </a:solidFill>
                <a:latin typeface="Soho Gothic Pro Medium" panose="020B0603030504020204" pitchFamily="34" charset="0"/>
                <a:cs typeface="Arial" panose="020B0604020202020204" pitchFamily="34" charset="0"/>
              </a:rPr>
              <a:t>Rejection</a:t>
            </a:r>
            <a:endParaRPr lang="zh-CN" altLang="en-US" sz="2400" b="1" dirty="0">
              <a:solidFill>
                <a:schemeClr val="bg1"/>
              </a:solidFill>
              <a:latin typeface="Soho Gothic Pro Medium" panose="020B0603030504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268233" y="6218347"/>
            <a:ext cx="2575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 smtClean="0">
                <a:solidFill>
                  <a:schemeClr val="bg1"/>
                </a:solidFill>
                <a:latin typeface="Soho Gothic Pro Medium" panose="020B0603030504020204" pitchFamily="34" charset="0"/>
                <a:cs typeface="Arial" panose="020B0604020202020204" pitchFamily="34" charset="0"/>
              </a:rPr>
              <a:t>Transfer Lost</a:t>
            </a:r>
            <a:endParaRPr lang="zh-CN" altLang="en-US" sz="2400" b="1" dirty="0">
              <a:solidFill>
                <a:schemeClr val="bg1"/>
              </a:solidFill>
              <a:latin typeface="Soho Gothic Pro Medium" panose="020B0603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071751" y="4518355"/>
            <a:ext cx="500251" cy="7362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4583868" y="4810190"/>
            <a:ext cx="303667" cy="4832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4887535" y="4810190"/>
            <a:ext cx="766293" cy="9080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425" y="1151748"/>
            <a:ext cx="2356834" cy="191343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941" y="4172753"/>
            <a:ext cx="2356834" cy="194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5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7" descr="未标题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61388"/>
            <a:ext cx="12225823" cy="375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任意多边形: 形状 13">
            <a:extLst>
              <a:ext uri="{FF2B5EF4-FFF2-40B4-BE49-F238E27FC236}">
                <a16:creationId xmlns="" xmlns:a16="http://schemas.microsoft.com/office/drawing/2014/main" id="{EC36ED39-E178-4E9F-9510-E3466EF7380B}"/>
              </a:ext>
            </a:extLst>
          </p:cNvPr>
          <p:cNvSpPr/>
          <p:nvPr/>
        </p:nvSpPr>
        <p:spPr>
          <a:xfrm>
            <a:off x="1111146" y="475584"/>
            <a:ext cx="3676122" cy="460800"/>
          </a:xfrm>
          <a:custGeom>
            <a:avLst/>
            <a:gdLst>
              <a:gd name="connsiteX0" fmla="*/ 0 w 3474979"/>
              <a:gd name="connsiteY0" fmla="*/ 0 h 460800"/>
              <a:gd name="connsiteX1" fmla="*/ 3474979 w 3474979"/>
              <a:gd name="connsiteY1" fmla="*/ 0 h 460800"/>
              <a:gd name="connsiteX2" fmla="*/ 3474979 w 3474979"/>
              <a:gd name="connsiteY2" fmla="*/ 460800 h 460800"/>
              <a:gd name="connsiteX3" fmla="*/ 14572 w 3474979"/>
              <a:gd name="connsiteY3" fmla="*/ 460800 h 460800"/>
              <a:gd name="connsiteX4" fmla="*/ 26831 w 3474979"/>
              <a:gd name="connsiteY4" fmla="*/ 447385 h 460800"/>
              <a:gd name="connsiteX5" fmla="*/ 460800 w 3474979"/>
              <a:gd name="connsiteY5" fmla="*/ 230400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4979" h="460800">
                <a:moveTo>
                  <a:pt x="0" y="0"/>
                </a:moveTo>
                <a:lnTo>
                  <a:pt x="3474979" y="0"/>
                </a:lnTo>
                <a:lnTo>
                  <a:pt x="3474979" y="460800"/>
                </a:lnTo>
                <a:lnTo>
                  <a:pt x="14572" y="460800"/>
                </a:lnTo>
                <a:lnTo>
                  <a:pt x="26831" y="447385"/>
                </a:lnTo>
                <a:lnTo>
                  <a:pt x="460800" y="230400"/>
                </a:ln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4863" tIns="54863" rIns="54863" bIns="548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defTabSz="109534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Franklin Gothic Demi"/>
            </a:endParaRPr>
          </a:p>
        </p:txBody>
      </p:sp>
      <p:sp>
        <p:nvSpPr>
          <p:cNvPr id="10" name="等腰三角形 9">
            <a:extLst>
              <a:ext uri="{FF2B5EF4-FFF2-40B4-BE49-F238E27FC236}">
                <a16:creationId xmlns="" xmlns:a16="http://schemas.microsoft.com/office/drawing/2014/main" id="{92C174DB-50DE-4068-B5BD-3447300415F0}"/>
              </a:ext>
            </a:extLst>
          </p:cNvPr>
          <p:cNvSpPr/>
          <p:nvPr/>
        </p:nvSpPr>
        <p:spPr>
          <a:xfrm rot="5400000">
            <a:off x="-7104" y="462305"/>
            <a:ext cx="460800" cy="460800"/>
          </a:xfrm>
          <a:prstGeom prst="triangle">
            <a:avLst/>
          </a:prstGeom>
          <a:solidFill>
            <a:schemeClr val="bg1">
              <a:alpha val="99000"/>
            </a:schemeClr>
          </a:solidFill>
          <a:ln w="3175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4863" tIns="54863" rIns="54863" bIns="54863" rtlCol="0" anchor="t">
            <a:spAutoFit/>
          </a:bodyPr>
          <a:lstStyle/>
          <a:p>
            <a:pPr marL="285750" indent="-285750" algn="l" defTabSz="109534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Franklin Gothic Demi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="" xmlns:a16="http://schemas.microsoft.com/office/drawing/2014/main" id="{6AD8E3AE-55F2-4E99-B5ED-99243334D703}"/>
              </a:ext>
            </a:extLst>
          </p:cNvPr>
          <p:cNvSpPr/>
          <p:nvPr/>
        </p:nvSpPr>
        <p:spPr>
          <a:xfrm>
            <a:off x="285170" y="470278"/>
            <a:ext cx="3474979" cy="460800"/>
          </a:xfrm>
          <a:custGeom>
            <a:avLst/>
            <a:gdLst>
              <a:gd name="connsiteX0" fmla="*/ 0 w 3474979"/>
              <a:gd name="connsiteY0" fmla="*/ 0 h 460800"/>
              <a:gd name="connsiteX1" fmla="*/ 3474979 w 3474979"/>
              <a:gd name="connsiteY1" fmla="*/ 0 h 460800"/>
              <a:gd name="connsiteX2" fmla="*/ 3474979 w 3474979"/>
              <a:gd name="connsiteY2" fmla="*/ 460800 h 460800"/>
              <a:gd name="connsiteX3" fmla="*/ 14572 w 3474979"/>
              <a:gd name="connsiteY3" fmla="*/ 460800 h 460800"/>
              <a:gd name="connsiteX4" fmla="*/ 26831 w 3474979"/>
              <a:gd name="connsiteY4" fmla="*/ 447385 h 460800"/>
              <a:gd name="connsiteX5" fmla="*/ 460800 w 3474979"/>
              <a:gd name="connsiteY5" fmla="*/ 230400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4979" h="460800">
                <a:moveTo>
                  <a:pt x="0" y="0"/>
                </a:moveTo>
                <a:lnTo>
                  <a:pt x="3474979" y="0"/>
                </a:lnTo>
                <a:lnTo>
                  <a:pt x="3474979" y="460800"/>
                </a:lnTo>
                <a:lnTo>
                  <a:pt x="14572" y="460800"/>
                </a:lnTo>
                <a:lnTo>
                  <a:pt x="26831" y="447385"/>
                </a:lnTo>
                <a:lnTo>
                  <a:pt x="460800" y="230400"/>
                </a:ln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4863" tIns="54863" rIns="54863" bIns="548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defTabSz="109534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Franklin Gothic Demi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F202A4D9-7AB4-403F-976A-2C24E2CEFE1A}"/>
              </a:ext>
            </a:extLst>
          </p:cNvPr>
          <p:cNvSpPr txBox="1"/>
          <p:nvPr/>
        </p:nvSpPr>
        <p:spPr>
          <a:xfrm>
            <a:off x="591782" y="500510"/>
            <a:ext cx="4637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 b="1" dirty="0" smtClean="0">
                <a:solidFill>
                  <a:prstClr val="white">
                    <a:lumMod val="95000"/>
                  </a:prstClr>
                </a:solidFill>
                <a:latin typeface="Soho Gothic Pro Medium" panose="020B0603030504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Multi-Scenario Applications</a:t>
            </a:r>
            <a:endParaRPr lang="en-US" altLang="zh-CN" sz="2400" b="1" dirty="0">
              <a:solidFill>
                <a:prstClr val="white">
                  <a:lumMod val="95000"/>
                </a:prstClr>
              </a:solidFill>
              <a:latin typeface="Soho Gothic Pro Medium" panose="020B0603030504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37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8">
            <a:extLst>
              <a:ext uri="{FF2B5EF4-FFF2-40B4-BE49-F238E27FC236}">
                <a16:creationId xmlns="" xmlns:a16="http://schemas.microsoft.com/office/drawing/2014/main" id="{F3620183-2FBC-43AA-AC62-56C54FCDAD6B}"/>
              </a:ext>
            </a:extLst>
          </p:cNvPr>
          <p:cNvSpPr txBox="1"/>
          <p:nvPr/>
        </p:nvSpPr>
        <p:spPr>
          <a:xfrm>
            <a:off x="0" y="2988761"/>
            <a:ext cx="12192000" cy="3869239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</p:spPr>
        <p:txBody>
          <a:bodyPr wrap="square" lIns="91433" tIns="45716" rIns="91433" bIns="45716" anchor="ctr">
            <a:spAutoFit/>
          </a:bodyPr>
          <a:lstStyle/>
          <a:p>
            <a:pPr algn="ctr" eaLnBrk="1" hangingPunct="1">
              <a:defRPr/>
            </a:pPr>
            <a:endParaRPr lang="zh-CN" altLang="en-US" dirty="0">
              <a:solidFill>
                <a:srgbClr val="FFFFFF"/>
              </a:solidFill>
              <a:latin typeface="Soho Gothic Pro Light" panose="020B0303030504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D9645D81-0479-4E11-9425-C8283B54194E}"/>
              </a:ext>
            </a:extLst>
          </p:cNvPr>
          <p:cNvGrpSpPr/>
          <p:nvPr/>
        </p:nvGrpSpPr>
        <p:grpSpPr>
          <a:xfrm>
            <a:off x="658813" y="1340104"/>
            <a:ext cx="10693400" cy="2896464"/>
            <a:chOff x="-88390" y="4052720"/>
            <a:chExt cx="14379850" cy="3894995"/>
          </a:xfrm>
        </p:grpSpPr>
        <p:pic>
          <p:nvPicPr>
            <p:cNvPr id="11" name="881f78231c5049199e5b98dba25b5242.jpg" descr="881f78231c5049199e5b98dba25b5242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8390" y="4052720"/>
              <a:ext cx="7403617" cy="389499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2" name="G20-杭州国际博览中心-汉能产品2.jpg" descr="G20-杭州国际博览中心-汉能产品2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9234" y="4052720"/>
              <a:ext cx="6742226" cy="3894995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3" name="合作研发太阳能车顶成功"/>
          <p:cNvSpPr txBox="1"/>
          <p:nvPr/>
        </p:nvSpPr>
        <p:spPr>
          <a:xfrm>
            <a:off x="1595256" y="5199255"/>
            <a:ext cx="9001488" cy="13670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82550" tIns="82550" rIns="82550" bIns="82550" anchor="ctr">
            <a:spAutoFit/>
          </a:bodyPr>
          <a:lstStyle>
            <a:lvl1pPr>
              <a:defRPr sz="13000">
                <a:latin typeface="FZLanTingHeiS-B-GB"/>
                <a:ea typeface="FZLanTingHeiS-B-GB"/>
                <a:cs typeface="FZLanTingHeiS-B-GB"/>
                <a:sym typeface="FZLanTingHeiS-B-GB"/>
              </a:defRPr>
            </a:lvl1pPr>
          </a:lstStyle>
          <a:p>
            <a:pPr algn="ctr"/>
            <a:r>
              <a:rPr lang="en-US" altLang="zh-CN" sz="2000" b="1" dirty="0">
                <a:solidFill>
                  <a:prstClr val="white"/>
                </a:solidFill>
                <a:latin typeface="Soho Gothic Pro Light" panose="020B0303030504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G20 conference: Hangzhou International Exhibition Center</a:t>
            </a:r>
          </a:p>
          <a:p>
            <a:pPr algn="ctr"/>
            <a:r>
              <a:rPr lang="en-US" altLang="zh-CN" sz="2000" b="1" dirty="0">
                <a:solidFill>
                  <a:prstClr val="white"/>
                </a:solidFill>
                <a:latin typeface="Soho Gothic Pro Light" panose="020B0303030504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Built with Hanergy thin-film solar PV products</a:t>
            </a:r>
          </a:p>
          <a:p>
            <a:pPr algn="ctr"/>
            <a:endParaRPr lang="en-US" altLang="zh-CN" sz="2000" b="1" dirty="0">
              <a:solidFill>
                <a:prstClr val="white"/>
              </a:solidFill>
              <a:latin typeface="Soho Gothic Pro Light" panose="020B0303030504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endParaRPr lang="en-US" altLang="zh-CN" sz="1800" b="1" dirty="0">
              <a:solidFill>
                <a:schemeClr val="bg1"/>
              </a:solidFill>
              <a:latin typeface="Soho Gothic Pro Light" panose="020B0303030504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等腰三角形 15">
            <a:extLst>
              <a:ext uri="{FF2B5EF4-FFF2-40B4-BE49-F238E27FC236}">
                <a16:creationId xmlns="" xmlns:a16="http://schemas.microsoft.com/office/drawing/2014/main" id="{CF05DF1D-DE59-4598-A834-4C4AE004F4F5}"/>
              </a:ext>
            </a:extLst>
          </p:cNvPr>
          <p:cNvSpPr/>
          <p:nvPr/>
        </p:nvSpPr>
        <p:spPr>
          <a:xfrm rot="5400000">
            <a:off x="-7104" y="462305"/>
            <a:ext cx="460800" cy="460800"/>
          </a:xfrm>
          <a:prstGeom prst="triangle">
            <a:avLst/>
          </a:prstGeom>
          <a:solidFill>
            <a:schemeClr val="bg1">
              <a:alpha val="99000"/>
            </a:schemeClr>
          </a:solidFill>
          <a:ln w="3175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4863" tIns="54863" rIns="54863" bIns="54863" rtlCol="0" anchor="t">
            <a:spAutoFit/>
          </a:bodyPr>
          <a:lstStyle/>
          <a:p>
            <a:pPr marL="285750" indent="-285750" algn="l" defTabSz="109534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Franklin Gothic Demi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="" xmlns:a16="http://schemas.microsoft.com/office/drawing/2014/main" id="{1A985E37-7D9D-4FB3-8969-5F1FFD1D34B4}"/>
              </a:ext>
            </a:extLst>
          </p:cNvPr>
          <p:cNvSpPr/>
          <p:nvPr/>
        </p:nvSpPr>
        <p:spPr>
          <a:xfrm>
            <a:off x="285170" y="470278"/>
            <a:ext cx="3474979" cy="460800"/>
          </a:xfrm>
          <a:custGeom>
            <a:avLst/>
            <a:gdLst>
              <a:gd name="connsiteX0" fmla="*/ 0 w 3474979"/>
              <a:gd name="connsiteY0" fmla="*/ 0 h 460800"/>
              <a:gd name="connsiteX1" fmla="*/ 3474979 w 3474979"/>
              <a:gd name="connsiteY1" fmla="*/ 0 h 460800"/>
              <a:gd name="connsiteX2" fmla="*/ 3474979 w 3474979"/>
              <a:gd name="connsiteY2" fmla="*/ 460800 h 460800"/>
              <a:gd name="connsiteX3" fmla="*/ 14572 w 3474979"/>
              <a:gd name="connsiteY3" fmla="*/ 460800 h 460800"/>
              <a:gd name="connsiteX4" fmla="*/ 26831 w 3474979"/>
              <a:gd name="connsiteY4" fmla="*/ 447385 h 460800"/>
              <a:gd name="connsiteX5" fmla="*/ 460800 w 3474979"/>
              <a:gd name="connsiteY5" fmla="*/ 230400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4979" h="460800">
                <a:moveTo>
                  <a:pt x="0" y="0"/>
                </a:moveTo>
                <a:lnTo>
                  <a:pt x="3474979" y="0"/>
                </a:lnTo>
                <a:lnTo>
                  <a:pt x="3474979" y="460800"/>
                </a:lnTo>
                <a:lnTo>
                  <a:pt x="14572" y="460800"/>
                </a:lnTo>
                <a:lnTo>
                  <a:pt x="26831" y="447385"/>
                </a:lnTo>
                <a:lnTo>
                  <a:pt x="460800" y="230400"/>
                </a:ln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4863" tIns="54863" rIns="54863" bIns="548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defTabSz="109534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Franklin Gothic Demi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AC6E11D7-EF4F-4DFE-9F66-15A389F61BA6}"/>
              </a:ext>
            </a:extLst>
          </p:cNvPr>
          <p:cNvSpPr txBox="1"/>
          <p:nvPr/>
        </p:nvSpPr>
        <p:spPr>
          <a:xfrm>
            <a:off x="669056" y="461873"/>
            <a:ext cx="4271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000" b="1" dirty="0">
                <a:solidFill>
                  <a:prstClr val="white">
                    <a:lumMod val="95000"/>
                  </a:prstClr>
                </a:solidFill>
                <a:latin typeface="Soho Gothic Pro Medium" panose="020B0603030504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19152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8">
            <a:extLst>
              <a:ext uri="{FF2B5EF4-FFF2-40B4-BE49-F238E27FC236}">
                <a16:creationId xmlns="" xmlns:a16="http://schemas.microsoft.com/office/drawing/2014/main" id="{65E7CFA4-B632-4AD4-A809-374C694DD112}"/>
              </a:ext>
            </a:extLst>
          </p:cNvPr>
          <p:cNvSpPr txBox="1"/>
          <p:nvPr/>
        </p:nvSpPr>
        <p:spPr>
          <a:xfrm>
            <a:off x="0" y="4275222"/>
            <a:ext cx="6284745" cy="2582778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</p:spPr>
        <p:txBody>
          <a:bodyPr wrap="square" lIns="91433" tIns="45716" rIns="91433" bIns="45716" anchor="ctr">
            <a:spAutoFit/>
          </a:bodyPr>
          <a:lstStyle/>
          <a:p>
            <a:pPr algn="ctr" eaLnBrk="1" hangingPunct="1">
              <a:defRPr/>
            </a:pPr>
            <a:endParaRPr lang="zh-CN" altLang="en-US" dirty="0">
              <a:solidFill>
                <a:srgbClr val="FFFFFF"/>
              </a:solidFill>
              <a:latin typeface="Soho Gothic Pro Light" panose="020B0303030504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Picture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71973"/>
            <a:ext cx="6284746" cy="2303249"/>
          </a:xfrm>
          <a:prstGeom prst="rect">
            <a:avLst/>
          </a:prstGeom>
        </p:spPr>
      </p:pic>
      <p:pic>
        <p:nvPicPr>
          <p:cNvPr id="9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4746" y="1971974"/>
            <a:ext cx="5907254" cy="2303248"/>
          </a:xfrm>
          <a:prstGeom prst="rect">
            <a:avLst/>
          </a:prstGeom>
        </p:spPr>
      </p:pic>
      <p:pic>
        <p:nvPicPr>
          <p:cNvPr id="10" name="Picture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4746" y="4275222"/>
            <a:ext cx="5907254" cy="2582778"/>
          </a:xfrm>
          <a:prstGeom prst="rect">
            <a:avLst/>
          </a:prstGeom>
        </p:spPr>
      </p:pic>
      <p:sp>
        <p:nvSpPr>
          <p:cNvPr id="11" name="一带一路论坛会场：雁栖湖国际会展中心…"/>
          <p:cNvSpPr txBox="1"/>
          <p:nvPr/>
        </p:nvSpPr>
        <p:spPr>
          <a:xfrm>
            <a:off x="924202" y="1320574"/>
            <a:ext cx="10343597" cy="53412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82550" tIns="82550" rIns="82550" bIns="82550" anchor="ctr">
            <a:spAutoFit/>
          </a:bodyPr>
          <a:lstStyle>
            <a:defPPr>
              <a:defRPr lang="zh-CN"/>
            </a:defPPr>
            <a:lvl1pPr algn="ctr">
              <a:defRPr sz="3600">
                <a:solidFill>
                  <a:schemeClr val="bg1"/>
                </a:solidFill>
                <a:latin typeface="FZLanTingHeiS-B-GB"/>
                <a:ea typeface="FZLanTingHeiS-B-GB"/>
                <a:cs typeface="FZLanTingHeiS-B-GB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800" b="1" dirty="0">
                <a:solidFill>
                  <a:prstClr val="white"/>
                </a:solidFill>
                <a:latin typeface="Soho Gothic Pro Light" panose="020B0303030504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Stockholm, Sweden Residential PV</a:t>
            </a:r>
            <a:r>
              <a:rPr lang="en-US" sz="1600" b="1" dirty="0">
                <a:solidFill>
                  <a:prstClr val="white"/>
                </a:solidFill>
                <a:latin typeface="Soho Gothic Pro Light" panose="020B0303030504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</a:t>
            </a:r>
            <a:r>
              <a:rPr lang="en-US" sz="1600" dirty="0" err="1">
                <a:solidFill>
                  <a:prstClr val="white"/>
                </a:solidFill>
                <a:latin typeface="Soho Gothic Pro Light" panose="020B0303030504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Hantile</a:t>
            </a:r>
            <a:r>
              <a:rPr lang="en-US" sz="1600" dirty="0">
                <a:solidFill>
                  <a:prstClr val="white"/>
                </a:solidFill>
                <a:latin typeface="Soho Gothic Pro Light" panose="020B0303030504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   </a:t>
            </a:r>
            <a:r>
              <a:rPr lang="en-US" sz="1600" b="1" dirty="0">
                <a:solidFill>
                  <a:prstClr val="white"/>
                </a:solidFill>
                <a:latin typeface="Soho Gothic Pro Light" panose="020B0303030504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                                </a:t>
            </a:r>
            <a:r>
              <a:rPr lang="en-US" sz="1800" b="1" dirty="0">
                <a:solidFill>
                  <a:prstClr val="white"/>
                </a:solidFill>
                <a:latin typeface="Soho Gothic Pro Light" panose="020B0303030504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Installed Capacity</a:t>
            </a:r>
            <a:r>
              <a:rPr lang="en-US" sz="1400" b="1" dirty="0">
                <a:solidFill>
                  <a:prstClr val="white"/>
                </a:solidFill>
                <a:latin typeface="Soho Gothic Pro Light" panose="020B0303030504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:36KW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25" b="92419" l="3819" r="93317">
                        <a14:foregroundMark x1="4057" y1="43682" x2="4057" y2="43682"/>
                        <a14:foregroundMark x1="59905" y1="11552" x2="59905" y2="11552"/>
                        <a14:foregroundMark x1="93556" y1="41516" x2="93556" y2="41516"/>
                        <a14:foregroundMark x1="35800" y1="92419" x2="35800" y2="92419"/>
                        <a14:backgroundMark x1="21002" y1="20217" x2="21002" y2="20217"/>
                        <a14:backgroundMark x1="73270" y1="77978" x2="73270" y2="77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38610"/>
            <a:ext cx="2718426" cy="179714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04" b="92179" l="5656" r="94087">
                        <a14:foregroundMark x1="12853" y1="85475" x2="12853" y2="85475"/>
                        <a14:foregroundMark x1="5656" y1="92179" x2="5656" y2="92179"/>
                        <a14:foregroundMark x1="73779" y1="6983" x2="73779" y2="6983"/>
                        <a14:foregroundMark x1="94087" y1="15642" x2="94087" y2="15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990" y="5056413"/>
            <a:ext cx="1696756" cy="1561539"/>
          </a:xfrm>
          <a:prstGeom prst="rect">
            <a:avLst/>
          </a:prstGeom>
        </p:spPr>
      </p:pic>
      <p:sp>
        <p:nvSpPr>
          <p:cNvPr id="17" name="等腰三角形 16">
            <a:extLst>
              <a:ext uri="{FF2B5EF4-FFF2-40B4-BE49-F238E27FC236}">
                <a16:creationId xmlns="" xmlns:a16="http://schemas.microsoft.com/office/drawing/2014/main" id="{E509B2E6-B09C-4CD5-9248-8DC9C0F28039}"/>
              </a:ext>
            </a:extLst>
          </p:cNvPr>
          <p:cNvSpPr/>
          <p:nvPr/>
        </p:nvSpPr>
        <p:spPr>
          <a:xfrm rot="5400000">
            <a:off x="-7104" y="462305"/>
            <a:ext cx="460800" cy="460800"/>
          </a:xfrm>
          <a:prstGeom prst="triangle">
            <a:avLst/>
          </a:prstGeom>
          <a:solidFill>
            <a:schemeClr val="bg1">
              <a:alpha val="99000"/>
            </a:schemeClr>
          </a:solidFill>
          <a:ln w="3175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4863" tIns="54863" rIns="54863" bIns="54863" rtlCol="0" anchor="t">
            <a:spAutoFit/>
          </a:bodyPr>
          <a:lstStyle/>
          <a:p>
            <a:pPr marL="285750" indent="-285750" algn="l" defTabSz="109534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Franklin Gothic Demi"/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="" xmlns:a16="http://schemas.microsoft.com/office/drawing/2014/main" id="{93C150CA-B7B5-4902-89F7-44BA8E927B9D}"/>
              </a:ext>
            </a:extLst>
          </p:cNvPr>
          <p:cNvSpPr/>
          <p:nvPr/>
        </p:nvSpPr>
        <p:spPr>
          <a:xfrm>
            <a:off x="285170" y="470278"/>
            <a:ext cx="3474979" cy="460800"/>
          </a:xfrm>
          <a:custGeom>
            <a:avLst/>
            <a:gdLst>
              <a:gd name="connsiteX0" fmla="*/ 0 w 3474979"/>
              <a:gd name="connsiteY0" fmla="*/ 0 h 460800"/>
              <a:gd name="connsiteX1" fmla="*/ 3474979 w 3474979"/>
              <a:gd name="connsiteY1" fmla="*/ 0 h 460800"/>
              <a:gd name="connsiteX2" fmla="*/ 3474979 w 3474979"/>
              <a:gd name="connsiteY2" fmla="*/ 460800 h 460800"/>
              <a:gd name="connsiteX3" fmla="*/ 14572 w 3474979"/>
              <a:gd name="connsiteY3" fmla="*/ 460800 h 460800"/>
              <a:gd name="connsiteX4" fmla="*/ 26831 w 3474979"/>
              <a:gd name="connsiteY4" fmla="*/ 447385 h 460800"/>
              <a:gd name="connsiteX5" fmla="*/ 460800 w 3474979"/>
              <a:gd name="connsiteY5" fmla="*/ 230400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4979" h="460800">
                <a:moveTo>
                  <a:pt x="0" y="0"/>
                </a:moveTo>
                <a:lnTo>
                  <a:pt x="3474979" y="0"/>
                </a:lnTo>
                <a:lnTo>
                  <a:pt x="3474979" y="460800"/>
                </a:lnTo>
                <a:lnTo>
                  <a:pt x="14572" y="460800"/>
                </a:lnTo>
                <a:lnTo>
                  <a:pt x="26831" y="447385"/>
                </a:lnTo>
                <a:lnTo>
                  <a:pt x="460800" y="230400"/>
                </a:ln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54863" tIns="54863" rIns="54863" bIns="548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defTabSz="109534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  <a:sym typeface="Franklin Gothic Demi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86EAABCD-4AB9-4A86-BB5E-A25F0F4E51A0}"/>
              </a:ext>
            </a:extLst>
          </p:cNvPr>
          <p:cNvSpPr txBox="1"/>
          <p:nvPr/>
        </p:nvSpPr>
        <p:spPr>
          <a:xfrm>
            <a:off x="669056" y="461873"/>
            <a:ext cx="4271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000" b="1" dirty="0">
                <a:solidFill>
                  <a:prstClr val="white">
                    <a:lumMod val="95000"/>
                  </a:prstClr>
                </a:solidFill>
                <a:latin typeface="Soho Gothic Pro Medium" panose="020B0603030504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268689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D0D0D">
            <a:alpha val="54116"/>
          </a:srgbClr>
        </a:solidFill>
        <a:ln w="3175">
          <a:miter lim="400000"/>
        </a:ln>
        <a:extLst>
          <a:ext uri="{C572A759-6A51-4108-AA02-DFA0A04FC94B}">
            <ma14:wrappingTextBoxFlag xmlns:r="http://schemas.openxmlformats.org/officeDocument/2006/relationships" xmlns:p="http://schemas.openxmlformats.org/presentationml/2006/main" xmlns="" xmlns:ma14="http://schemas.microsoft.com/office/mac/drawingml/2011/main" val="1"/>
          </a:ext>
        </a:extLst>
      </a:spPr>
      <a:bodyPr wrap="square" lIns="54863" tIns="54863" rIns="54863" bIns="54863" anchor="t">
        <a:spAutoFit/>
      </a:bodyPr>
      <a:lstStyle>
        <a:defPPr marL="285750" indent="-285750" algn="l" defTabSz="1095347">
          <a:lnSpc>
            <a:spcPct val="150000"/>
          </a:lnSpc>
          <a:buFont typeface="Arial" panose="020B0604020202020204" pitchFamily="34" charset="0"/>
          <a:buChar char="•"/>
          <a:defRPr sz="1600" b="1" dirty="0">
            <a:solidFill>
              <a:srgbClr val="FFFFFF"/>
            </a:solidFill>
            <a:latin typeface="Arial" panose="020B0604020202020204" pitchFamily="34" charset="0"/>
            <a:ea typeface="微软雅黑 Light" panose="020B0502040204020203" pitchFamily="34" charset="-122"/>
            <a:cs typeface="Arial" panose="020B0604020202020204" pitchFamily="34" charset="0"/>
            <a:sym typeface="Franklin Gothic Demi"/>
          </a:defRPr>
        </a:defPPr>
      </a:lstStyle>
    </a:spDef>
    <a:txDef>
      <a:spPr>
        <a:noFill/>
      </a:spPr>
      <a:bodyPr wrap="square" rtlCol="0">
        <a:spAutoFit/>
      </a:bodyPr>
      <a:lstStyle>
        <a:defPPr algn="l">
          <a:defRPr sz="2400" b="1" dirty="0">
            <a:solidFill>
              <a:schemeClr val="bg1"/>
            </a:solidFill>
            <a:latin typeface="Soho Gothic Pro Medium" panose="020B0603030504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421</Words>
  <Application>Microsoft Office PowerPoint</Application>
  <PresentationFormat>Custom</PresentationFormat>
  <Paragraphs>81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1_Office 主题​​</vt:lpstr>
      <vt:lpstr>2_Office 主题​​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袁 康</dc:creator>
  <cp:lastModifiedBy>إدارة الطاقة</cp:lastModifiedBy>
  <cp:revision>117</cp:revision>
  <dcterms:created xsi:type="dcterms:W3CDTF">2018-07-17T14:42:44Z</dcterms:created>
  <dcterms:modified xsi:type="dcterms:W3CDTF">2018-11-04T11:47:58Z</dcterms:modified>
</cp:coreProperties>
</file>